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avi" ContentType="video/unknown"/>
  <Default Extension="jpg" ContentType="image/jpeg"/>
  <Default Extension="mp4" ContentType="video/unknown"/>
  <Override PartName="/ppt/slides/slide68.xml" ContentType="application/vnd.openxmlformats-officedocument.presentationml.slide+xml"/>
  <Override PartName="/ppt/presentation.xml" ContentType="application/vnd.openxmlformats-officedocument.presentationml.presentation.main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45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56.xml" ContentType="application/vnd.openxmlformats-officedocument.presentationml.slide+xml"/>
  <Override PartName="/ppt/slides/slide44.xml" ContentType="application/vnd.openxmlformats-officedocument.presentationml.slide+xml"/>
  <Override PartName="/ppt/slides/slide54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5.xml" ContentType="application/vnd.openxmlformats-officedocument.presentationml.slide+xml"/>
  <Override PartName="/ppt/slides/slide51.xml" ContentType="application/vnd.openxmlformats-officedocument.presentationml.slide+xml"/>
  <Override PartName="/ppt/slides/slide53.xml" ContentType="application/vnd.openxmlformats-officedocument.presentationml.slide+xml"/>
  <Override PartName="/ppt/slides/slide50.xml" ContentType="application/vnd.openxmlformats-officedocument.presentationml.slide+xml"/>
  <Override PartName="/ppt/slides/slide52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.xml" ContentType="application/vnd.openxmlformats-officedocument.presentationml.slideMaster+xml"/>
  <Override PartName="/ppt/notesSlides/notesSlide3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33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9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3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1" r:id="rId2"/>
    <p:sldMasterId id="2147483682" r:id="rId3"/>
    <p:sldMasterId id="2147483693" r:id="rId4"/>
    <p:sldMasterId id="2147483704" r:id="rId5"/>
  </p:sldMasterIdLst>
  <p:notesMasterIdLst>
    <p:notesMasterId r:id="rId74"/>
  </p:notesMasterIdLst>
  <p:sldIdLst>
    <p:sldId id="812" r:id="rId6"/>
    <p:sldId id="817" r:id="rId7"/>
    <p:sldId id="743" r:id="rId8"/>
    <p:sldId id="539" r:id="rId9"/>
    <p:sldId id="795" r:id="rId10"/>
    <p:sldId id="543" r:id="rId11"/>
    <p:sldId id="739" r:id="rId12"/>
    <p:sldId id="560" r:id="rId13"/>
    <p:sldId id="797" r:id="rId14"/>
    <p:sldId id="815" r:id="rId15"/>
    <p:sldId id="818" r:id="rId16"/>
    <p:sldId id="821" r:id="rId17"/>
    <p:sldId id="758" r:id="rId18"/>
    <p:sldId id="631" r:id="rId19"/>
    <p:sldId id="632" r:id="rId20"/>
    <p:sldId id="633" r:id="rId21"/>
    <p:sldId id="746" r:id="rId22"/>
    <p:sldId id="747" r:id="rId23"/>
    <p:sldId id="748" r:id="rId24"/>
    <p:sldId id="749" r:id="rId25"/>
    <p:sldId id="750" r:id="rId26"/>
    <p:sldId id="751" r:id="rId27"/>
    <p:sldId id="752" r:id="rId28"/>
    <p:sldId id="754" r:id="rId29"/>
    <p:sldId id="755" r:id="rId30"/>
    <p:sldId id="439" r:id="rId31"/>
    <p:sldId id="706" r:id="rId32"/>
    <p:sldId id="440" r:id="rId33"/>
    <p:sldId id="778" r:id="rId34"/>
    <p:sldId id="353" r:id="rId35"/>
    <p:sldId id="759" r:id="rId36"/>
    <p:sldId id="760" r:id="rId37"/>
    <p:sldId id="761" r:id="rId38"/>
    <p:sldId id="762" r:id="rId39"/>
    <p:sldId id="769" r:id="rId40"/>
    <p:sldId id="770" r:id="rId41"/>
    <p:sldId id="771" r:id="rId42"/>
    <p:sldId id="772" r:id="rId43"/>
    <p:sldId id="774" r:id="rId44"/>
    <p:sldId id="775" r:id="rId45"/>
    <p:sldId id="776" r:id="rId46"/>
    <p:sldId id="779" r:id="rId47"/>
    <p:sldId id="780" r:id="rId48"/>
    <p:sldId id="734" r:id="rId49"/>
    <p:sldId id="781" r:id="rId50"/>
    <p:sldId id="810" r:id="rId51"/>
    <p:sldId id="811" r:id="rId52"/>
    <p:sldId id="808" r:id="rId53"/>
    <p:sldId id="788" r:id="rId54"/>
    <p:sldId id="782" r:id="rId55"/>
    <p:sldId id="783" r:id="rId56"/>
    <p:sldId id="784" r:id="rId57"/>
    <p:sldId id="791" r:id="rId58"/>
    <p:sldId id="792" r:id="rId59"/>
    <p:sldId id="816" r:id="rId60"/>
    <p:sldId id="794" r:id="rId61"/>
    <p:sldId id="793" r:id="rId62"/>
    <p:sldId id="798" r:id="rId63"/>
    <p:sldId id="799" r:id="rId64"/>
    <p:sldId id="800" r:id="rId65"/>
    <p:sldId id="801" r:id="rId66"/>
    <p:sldId id="802" r:id="rId67"/>
    <p:sldId id="803" r:id="rId68"/>
    <p:sldId id="804" r:id="rId69"/>
    <p:sldId id="805" r:id="rId70"/>
    <p:sldId id="806" r:id="rId71"/>
    <p:sldId id="822" r:id="rId72"/>
    <p:sldId id="823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46C0A"/>
    <a:srgbClr val="FF00FF"/>
    <a:srgbClr val="2BEDFF"/>
    <a:srgbClr val="290ADD"/>
    <a:srgbClr val="2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764" autoAdjust="0"/>
  </p:normalViewPr>
  <p:slideViewPr>
    <p:cSldViewPr snapToGrid="0" snapToObjects="1">
      <p:cViewPr>
        <p:scale>
          <a:sx n="76" d="100"/>
          <a:sy n="76" d="100"/>
        </p:scale>
        <p:origin x="-9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21" Type="http://schemas.openxmlformats.org/officeDocument/2006/relationships/slide" Target="slides/slide16.xml"/><Relationship Id="rId16" Type="http://schemas.openxmlformats.org/officeDocument/2006/relationships/slide" Target="slides/slide11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customXml" Target="../customXml/item3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56" Type="http://schemas.openxmlformats.org/officeDocument/2006/relationships/slide" Target="slides/slide51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77" Type="http://schemas.openxmlformats.org/officeDocument/2006/relationships/viewProps" Target="viewProps.xml"/><Relationship Id="rId51" Type="http://schemas.openxmlformats.org/officeDocument/2006/relationships/slide" Target="slides/slide46.xml"/><Relationship Id="rId8" Type="http://schemas.openxmlformats.org/officeDocument/2006/relationships/slide" Target="slides/slide3.xml"/><Relationship Id="rId72" Type="http://schemas.openxmlformats.org/officeDocument/2006/relationships/slide" Target="slides/slide67.xml"/><Relationship Id="rId80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17" Type="http://schemas.openxmlformats.org/officeDocument/2006/relationships/slide" Target="slides/slide12.xml"/><Relationship Id="rId67" Type="http://schemas.openxmlformats.org/officeDocument/2006/relationships/slide" Target="slides/slide62.xml"/><Relationship Id="rId59" Type="http://schemas.openxmlformats.org/officeDocument/2006/relationships/slide" Target="slides/slide54.xml"/><Relationship Id="rId46" Type="http://schemas.openxmlformats.org/officeDocument/2006/relationships/slide" Target="slides/slide41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54" Type="http://schemas.openxmlformats.org/officeDocument/2006/relationships/slide" Target="slides/slide49.xml"/><Relationship Id="rId41" Type="http://schemas.openxmlformats.org/officeDocument/2006/relationships/slide" Target="slides/slide36.xml"/><Relationship Id="rId70" Type="http://schemas.openxmlformats.org/officeDocument/2006/relationships/slide" Target="slides/slide65.xml"/><Relationship Id="rId20" Type="http://schemas.openxmlformats.org/officeDocument/2006/relationships/slide" Target="slides/slide15.xml"/><Relationship Id="rId75" Type="http://schemas.openxmlformats.org/officeDocument/2006/relationships/printerSettings" Target="printerSettings/printerSettings1.bin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57" Type="http://schemas.openxmlformats.org/officeDocument/2006/relationships/slide" Target="slides/slide52.xml"/><Relationship Id="rId49" Type="http://schemas.openxmlformats.org/officeDocument/2006/relationships/slide" Target="slides/slide44.xml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65" Type="http://schemas.openxmlformats.org/officeDocument/2006/relationships/slide" Target="slides/slide60.xml"/><Relationship Id="rId52" Type="http://schemas.openxmlformats.org/officeDocument/2006/relationships/slide" Target="slides/slide47.xml"/><Relationship Id="rId44" Type="http://schemas.openxmlformats.org/officeDocument/2006/relationships/slide" Target="slides/slide39.xml"/><Relationship Id="rId31" Type="http://schemas.openxmlformats.org/officeDocument/2006/relationships/slide" Target="slides/slide26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60" Type="http://schemas.openxmlformats.org/officeDocument/2006/relationships/slide" Target="slides/slide55.xml"/><Relationship Id="rId10" Type="http://schemas.openxmlformats.org/officeDocument/2006/relationships/slide" Target="slides/slide5.xml"/><Relationship Id="rId81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34" Type="http://schemas.openxmlformats.org/officeDocument/2006/relationships/slide" Target="slides/slide29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66" Type="http://schemas.openxmlformats.org/officeDocument/2006/relationships/slide" Target="slides/slide61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24" Type="http://schemas.openxmlformats.org/officeDocument/2006/relationships/slide" Target="slides/slide1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Relationship Id="rId2" Type="http://schemas.openxmlformats.org/officeDocument/2006/relationships/image" Target="../media/image113.wmf"/><Relationship Id="rId3" Type="http://schemas.openxmlformats.org/officeDocument/2006/relationships/image" Target="../media/image1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E8A46A-B08A-4635-99FA-63579230855B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95C5E5-F854-4586-A75A-9B1F7BD7209F}" type="slidenum">
              <a:rPr lang="en-US"/>
              <a:pPr/>
              <a:t>22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spcBef>
                <a:spcPct val="50000"/>
              </a:spcBef>
            </a:pPr>
            <a:fld id="{7243E3FC-E650-497B-9FA0-0734AAD4871D}" type="slidenum">
              <a:rPr lang="en-US" sz="1100" b="1">
                <a:solidFill>
                  <a:srgbClr val="FFFF00"/>
                </a:solidFill>
              </a:rPr>
              <a:pPr>
                <a:spcBef>
                  <a:spcPct val="50000"/>
                </a:spcBef>
              </a:pPr>
              <a:t>23</a:t>
            </a:fld>
            <a:endParaRPr lang="en-US" sz="1100" b="1" dirty="0">
              <a:solidFill>
                <a:srgbClr val="FFFF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D6EFF0-D0F7-4F48-B2D6-72AA951E2847}" type="slidenum">
              <a:rPr lang="en-US"/>
              <a:pPr/>
              <a:t>24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6AE86D-4C9F-40F0-8F9A-402ADCD8816F}" type="slidenum">
              <a:rPr lang="en-US"/>
              <a:pPr/>
              <a:t>25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E1EE43-5C96-43BF-B3C4-A77180110C83}" type="slidenum">
              <a:rPr lang="en-US"/>
              <a:pPr/>
              <a:t>31</a:t>
            </a:fld>
            <a:endParaRPr lang="en-US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12B46-759C-4690-B9AA-63C9EA9F7DE0}" type="slidenum">
              <a:rPr lang="en-US"/>
              <a:pPr/>
              <a:t>42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49775" cy="3413125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92" y="4324048"/>
            <a:ext cx="5048250" cy="4171346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24A70-6978-49A2-8C71-7C1F53B14CA0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424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90C131-A990-475A-B85A-87606F893E92}" type="slidenum">
              <a:rPr lang="en-US" smtClean="0">
                <a:latin typeface="Arial" pitchFamily="34" charset="0"/>
              </a:rPr>
              <a:pPr/>
              <a:t>61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62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63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65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66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w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5" Type="http://schemas.openxmlformats.org/officeDocument/2006/relationships/image" Target="../media/image4.w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5" Type="http://schemas.openxmlformats.org/officeDocument/2006/relationships/image" Target="../media/image4.w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w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5" Type="http://schemas.openxmlformats.org/officeDocument/2006/relationships/image" Target="../media/image4.w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wmf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5" Type="http://schemas.openxmlformats.org/officeDocument/2006/relationships/image" Target="../media/image4.wmf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 smtClean="0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 smtClean="0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 smtClean="0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 smtClean="0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 smtClean="0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 smtClean="0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 smtClean="0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 smtClean="0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 smtClean="0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 smtClean="0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 smtClean="0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 smtClean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 smtClean="0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smtClean="0"/>
              <a:t>Click to edit Master text styles</a:t>
            </a:r>
          </a:p>
          <a:p>
            <a:pPr lvl="1"/>
            <a:r>
              <a:rPr lang="ro-RO" smtClean="0"/>
              <a:t>Second level</a:t>
            </a:r>
          </a:p>
          <a:p>
            <a:pPr lvl="2"/>
            <a:r>
              <a:rPr lang="ro-RO" smtClean="0"/>
              <a:t>Third level</a:t>
            </a:r>
          </a:p>
          <a:p>
            <a:pPr lvl="3"/>
            <a:r>
              <a:rPr lang="ro-RO" smtClean="0"/>
              <a:t>Fourth level</a:t>
            </a:r>
          </a:p>
          <a:p>
            <a:pPr lvl="4"/>
            <a:r>
              <a:rPr lang="ro-R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07.10.20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trevor@eecs.berkeley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ld.fmi.unibuc.ro/ro/pdf/2015/consiliu/Regulament_etica_FMI.pdf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2.xml"/><Relationship Id="rId2" Type="http://schemas.openxmlformats.org/officeDocument/2006/relationships/hyperlink" Target="https://unibuc.ro/wp-content/uploads/2019/10/Regulament-privind-activitatea-profesional%C4%83-a-studentilor-modificat-2019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ebner.net/Prizef/TuringArticle.html" TargetMode="External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en.wikipedia.org/wiki/Lawrence_Roberts_(scientist)" TargetMode="External"/><Relationship Id="rId5" Type="http://schemas.openxmlformats.org/officeDocument/2006/relationships/hyperlink" Target="http://www.packet.cc/files/mach-per-3D-solids.html" TargetMode="External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4.jpeg"/><Relationship Id="rId21" Type="http://schemas.openxmlformats.org/officeDocument/2006/relationships/image" Target="../media/image45.jpeg"/><Relationship Id="rId22" Type="http://schemas.openxmlformats.org/officeDocument/2006/relationships/image" Target="../media/image46.jpeg"/><Relationship Id="rId23" Type="http://schemas.openxmlformats.org/officeDocument/2006/relationships/image" Target="../media/image47.jpeg"/><Relationship Id="rId24" Type="http://schemas.openxmlformats.org/officeDocument/2006/relationships/image" Target="../media/image48.jpeg"/><Relationship Id="rId25" Type="http://schemas.openxmlformats.org/officeDocument/2006/relationships/image" Target="../media/image49.jpeg"/><Relationship Id="rId26" Type="http://schemas.openxmlformats.org/officeDocument/2006/relationships/image" Target="../media/image50.jpeg"/><Relationship Id="rId27" Type="http://schemas.openxmlformats.org/officeDocument/2006/relationships/image" Target="../media/image51.jpeg"/><Relationship Id="rId28" Type="http://schemas.openxmlformats.org/officeDocument/2006/relationships/image" Target="../media/image52.jpeg"/><Relationship Id="rId29" Type="http://schemas.openxmlformats.org/officeDocument/2006/relationships/image" Target="../media/image53.jpe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30" Type="http://schemas.openxmlformats.org/officeDocument/2006/relationships/image" Target="../media/image54.jpeg"/><Relationship Id="rId31" Type="http://schemas.openxmlformats.org/officeDocument/2006/relationships/image" Target="../media/image55.jpeg"/><Relationship Id="rId32" Type="http://schemas.openxmlformats.org/officeDocument/2006/relationships/image" Target="../media/image56.png"/><Relationship Id="rId9" Type="http://schemas.openxmlformats.org/officeDocument/2006/relationships/image" Target="../media/image33.jpeg"/><Relationship Id="rId6" Type="http://schemas.openxmlformats.org/officeDocument/2006/relationships/image" Target="../media/image30.jpeg"/><Relationship Id="rId7" Type="http://schemas.openxmlformats.org/officeDocument/2006/relationships/image" Target="../media/image31.jpeg"/><Relationship Id="rId8" Type="http://schemas.openxmlformats.org/officeDocument/2006/relationships/image" Target="../media/image32.jpeg"/><Relationship Id="rId33" Type="http://schemas.openxmlformats.org/officeDocument/2006/relationships/image" Target="../media/image57.png"/><Relationship Id="rId34" Type="http://schemas.openxmlformats.org/officeDocument/2006/relationships/image" Target="../media/image58.jpeg"/><Relationship Id="rId10" Type="http://schemas.openxmlformats.org/officeDocument/2006/relationships/image" Target="../media/image34.jpeg"/><Relationship Id="rId11" Type="http://schemas.openxmlformats.org/officeDocument/2006/relationships/image" Target="../media/image35.jpeg"/><Relationship Id="rId12" Type="http://schemas.openxmlformats.org/officeDocument/2006/relationships/image" Target="../media/image36.jpeg"/><Relationship Id="rId13" Type="http://schemas.openxmlformats.org/officeDocument/2006/relationships/image" Target="../media/image37.jpeg"/><Relationship Id="rId14" Type="http://schemas.openxmlformats.org/officeDocument/2006/relationships/image" Target="../media/image38.jpeg"/><Relationship Id="rId15" Type="http://schemas.openxmlformats.org/officeDocument/2006/relationships/image" Target="../media/image39.jpeg"/><Relationship Id="rId16" Type="http://schemas.openxmlformats.org/officeDocument/2006/relationships/image" Target="../media/image40.jpeg"/><Relationship Id="rId17" Type="http://schemas.openxmlformats.org/officeDocument/2006/relationships/image" Target="../media/image41.jpeg"/><Relationship Id="rId18" Type="http://schemas.openxmlformats.org/officeDocument/2006/relationships/image" Target="../media/image42.jpeg"/><Relationship Id="rId19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60.png"/><Relationship Id="rId6" Type="http://schemas.openxmlformats.org/officeDocument/2006/relationships/hyperlink" Target="https://www.youtube.com/watch?v=nVTkVe1VHAc" TargetMode="External"/><Relationship Id="rId1" Type="http://schemas.microsoft.com/office/2007/relationships/media" Target="file://localhost/Users/bogdan/Work/onlineLecturesDownloaded/Berkeley/01IntroductionMovies/term2.mpg" TargetMode="External"/><Relationship Id="rId2" Type="http://schemas.openxmlformats.org/officeDocument/2006/relationships/video" Target="file://localhost/Users/bogdan/Work/onlineLecturesDownloaded/Berkeley/01IntroductionMovies/term2.mp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1.gif"/><Relationship Id="rId3" Type="http://schemas.openxmlformats.org/officeDocument/2006/relationships/hyperlink" Target="http://googleblog.blogspot.com/2015/01/hallo-hola-ola-more-powerful-translate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2.png"/><Relationship Id="rId3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image" Target="../media/image64.png"/><Relationship Id="rId5" Type="http://schemas.openxmlformats.org/officeDocument/2006/relationships/hyperlink" Target="https://www.youtube.com/watch?v=TsaES--OTzM" TargetMode="Externa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4" Type="http://schemas.openxmlformats.org/officeDocument/2006/relationships/image" Target="../media/image66.png"/><Relationship Id="rId5" Type="http://schemas.openxmlformats.org/officeDocument/2006/relationships/hyperlink" Target="http://en.wikipedia.org/wiki/Automatic_number_plate_recognition" TargetMode="External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4" Type="http://schemas.openxmlformats.org/officeDocument/2006/relationships/image" Target="../media/image69.wmf"/><Relationship Id="rId5" Type="http://schemas.openxmlformats.org/officeDocument/2006/relationships/hyperlink" Target="http://www.sonystyle.com/webapp/wcs/stores/servlet/ProductDisplay?catalogId=10551&amp;storeId=10151&amp;productId=8198552921665200469&amp;langId=-1" TargetMode="External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0.png"/><Relationship Id="rId3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image" Target="../media/image75.jpeg"/><Relationship Id="rId6" Type="http://schemas.openxmlformats.org/officeDocument/2006/relationships/image" Target="../media/image76.jpeg"/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80.png"/><Relationship Id="rId6" Type="http://schemas.openxmlformats.org/officeDocument/2006/relationships/hyperlink" Target="https://www.youtube.com/watch?v=TEsWpnEcMdA" TargetMode="External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82.png"/><Relationship Id="rId6" Type="http://schemas.openxmlformats.org/officeDocument/2006/relationships/hyperlink" Target="https://www.youtube.com/watch?v=o5QlBHF6ib8" TargetMode="External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bileye.com/" TargetMode="External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28.xml"/><Relationship Id="rId5" Type="http://schemas.openxmlformats.org/officeDocument/2006/relationships/hyperlink" Target="http://www.mobileye.com/" TargetMode="External"/><Relationship Id="rId6" Type="http://schemas.openxmlformats.org/officeDocument/2006/relationships/image" Target="../media/image86.png"/><Relationship Id="rId7" Type="http://schemas.openxmlformats.org/officeDocument/2006/relationships/hyperlink" Target="https://www.youtube.com/watch?v=HXpiyLUEOOY" TargetMode="External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cs.ubc.ca/spider/lowe/vision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image" Target="../media/image107.png"/><Relationship Id="rId19" Type="http://schemas.openxmlformats.org/officeDocument/2006/relationships/image" Target="../media/image108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jpeg"/><Relationship Id="rId4" Type="http://schemas.openxmlformats.org/officeDocument/2006/relationships/image" Target="../media/image93.jp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9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9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media" Target="../media/media6.avi"/><Relationship Id="rId4" Type="http://schemas.openxmlformats.org/officeDocument/2006/relationships/video" Target="../media/media6.avi"/><Relationship Id="rId5" Type="http://schemas.openxmlformats.org/officeDocument/2006/relationships/slideLayout" Target="../slideLayouts/slideLayout42.xml"/><Relationship Id="rId6" Type="http://schemas.openxmlformats.org/officeDocument/2006/relationships/notesSlide" Target="../notesSlides/notesSlide33.xml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buc.ro/studii/structura-anului-universitar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2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13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14.wmf"/><Relationship Id="rId10" Type="http://schemas.openxmlformats.org/officeDocument/2006/relationships/image" Target="../media/image1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4" Type="http://schemas.openxmlformats.org/officeDocument/2006/relationships/image" Target="../media/image117.jpeg"/><Relationship Id="rId5" Type="http://schemas.openxmlformats.org/officeDocument/2006/relationships/image" Target="../media/image118.jpeg"/><Relationship Id="rId6" Type="http://schemas.openxmlformats.org/officeDocument/2006/relationships/image" Target="../media/image119.jpeg"/><Relationship Id="rId7" Type="http://schemas.openxmlformats.org/officeDocument/2006/relationships/image" Target="../media/image120.jpeg"/><Relationship Id="rId8" Type="http://schemas.openxmlformats.org/officeDocument/2006/relationships/image" Target="../media/image121.jpeg"/><Relationship Id="rId9" Type="http://schemas.openxmlformats.org/officeDocument/2006/relationships/image" Target="../media/image122.jpeg"/><Relationship Id="rId10" Type="http://schemas.openxmlformats.org/officeDocument/2006/relationships/image" Target="../media/image123.jpe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jpeg"/><Relationship Id="rId5" Type="http://schemas.openxmlformats.org/officeDocument/2006/relationships/image" Target="../media/image128.jpeg"/><Relationship Id="rId6" Type="http://schemas.openxmlformats.org/officeDocument/2006/relationships/image" Target="../media/image129.jpeg"/><Relationship Id="rId7" Type="http://schemas.openxmlformats.org/officeDocument/2006/relationships/image" Target="../media/image130.png"/><Relationship Id="rId8" Type="http://schemas.openxmlformats.org/officeDocument/2006/relationships/image" Target="../media/image131.jpeg"/><Relationship Id="rId9" Type="http://schemas.openxmlformats.org/officeDocument/2006/relationships/image" Target="../media/image132.jpeg"/><Relationship Id="rId10" Type="http://schemas.openxmlformats.org/officeDocument/2006/relationships/image" Target="../media/image133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4" Type="http://schemas.openxmlformats.org/officeDocument/2006/relationships/image" Target="../media/image153.jpeg"/><Relationship Id="rId5" Type="http://schemas.openxmlformats.org/officeDocument/2006/relationships/image" Target="../media/image154.jp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gif"/><Relationship Id="rId5" Type="http://schemas.openxmlformats.org/officeDocument/2006/relationships/image" Target="../media/image159.gif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59.gif"/><Relationship Id="rId3" Type="http://schemas.openxmlformats.org/officeDocument/2006/relationships/image" Target="../media/image158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161.wmf"/><Relationship Id="rId5" Type="http://schemas.openxmlformats.org/officeDocument/2006/relationships/image" Target="../media/image162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60.emf"/><Relationship Id="rId8" Type="http://schemas.openxmlformats.org/officeDocument/2006/relationships/image" Target="../media/image163.emf"/><Relationship Id="rId9" Type="http://schemas.openxmlformats.org/officeDocument/2006/relationships/image" Target="../media/image16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4" Type="http://schemas.openxmlformats.org/officeDocument/2006/relationships/image" Target="../media/image165.w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Concepte</a:t>
            </a:r>
            <a:r>
              <a:rPr lang="en-US" dirty="0" smtClean="0"/>
              <a:t> </a:t>
            </a:r>
            <a:r>
              <a:rPr lang="en-US" dirty="0" err="1" smtClean="0"/>
              <a:t>și</a:t>
            </a:r>
            <a:r>
              <a:rPr lang="en-US" dirty="0" smtClean="0"/>
              <a:t> </a:t>
            </a:r>
            <a:r>
              <a:rPr lang="en-US" dirty="0" err="1" smtClean="0"/>
              <a:t>aplicații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Vederea</a:t>
            </a:r>
            <a:r>
              <a:rPr lang="en-US" dirty="0" smtClean="0"/>
              <a:t> </a:t>
            </a:r>
            <a:r>
              <a:rPr lang="en-US" dirty="0" err="1" smtClean="0"/>
              <a:t>Artificială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tx1"/>
                </a:solidFill>
              </a:rPr>
              <a:t>Bogdan Alexe						</a:t>
            </a:r>
            <a:r>
              <a:rPr lang="en-US" sz="3000" dirty="0" err="1" smtClean="0">
                <a:solidFill>
                  <a:schemeClr val="tx1"/>
                </a:solidFill>
              </a:rPr>
              <a:t>Radu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 err="1" smtClean="0">
                <a:solidFill>
                  <a:schemeClr val="tx1"/>
                </a:solidFill>
              </a:rPr>
              <a:t>Ionescu</a:t>
            </a:r>
            <a:endParaRPr lang="en-US" sz="3000" dirty="0">
              <a:solidFill>
                <a:schemeClr val="tx1"/>
              </a:solidFill>
            </a:endParaRPr>
          </a:p>
          <a:p>
            <a:endParaRPr lang="en-US" sz="3600" dirty="0" smtClean="0"/>
          </a:p>
          <a:p>
            <a:r>
              <a:rPr lang="en-US" sz="2700" dirty="0" smtClean="0">
                <a:solidFill>
                  <a:srgbClr val="000000"/>
                </a:solidFill>
              </a:rPr>
              <a:t>Curs </a:t>
            </a:r>
            <a:r>
              <a:rPr lang="en-US" sz="2700" dirty="0" err="1" smtClean="0">
                <a:solidFill>
                  <a:srgbClr val="000000"/>
                </a:solidFill>
              </a:rPr>
              <a:t>opțional</a:t>
            </a:r>
            <a:r>
              <a:rPr lang="en-US" sz="27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2700" dirty="0" err="1" smtClean="0">
                <a:solidFill>
                  <a:srgbClr val="000000"/>
                </a:solidFill>
              </a:rPr>
              <a:t>anul</a:t>
            </a:r>
            <a:r>
              <a:rPr lang="en-US" sz="2700" dirty="0" smtClean="0">
                <a:solidFill>
                  <a:srgbClr val="000000"/>
                </a:solidFill>
              </a:rPr>
              <a:t> III, </a:t>
            </a:r>
            <a:r>
              <a:rPr lang="en-US" sz="2700" dirty="0" err="1" smtClean="0">
                <a:solidFill>
                  <a:srgbClr val="000000"/>
                </a:solidFill>
              </a:rPr>
              <a:t>secția</a:t>
            </a:r>
            <a:r>
              <a:rPr lang="en-US" sz="2700" dirty="0" smtClean="0">
                <a:solidFill>
                  <a:srgbClr val="000000"/>
                </a:solidFill>
              </a:rPr>
              <a:t> </a:t>
            </a:r>
            <a:r>
              <a:rPr lang="en-US" sz="2700" dirty="0" err="1" smtClean="0">
                <a:solidFill>
                  <a:srgbClr val="000000"/>
                </a:solidFill>
              </a:rPr>
              <a:t>Informatică</a:t>
            </a:r>
            <a:r>
              <a:rPr lang="en-US" sz="2700" dirty="0" smtClean="0">
                <a:solidFill>
                  <a:srgbClr val="000000"/>
                </a:solidFill>
              </a:rPr>
              <a:t>, </a:t>
            </a:r>
            <a:r>
              <a:rPr lang="en-US" sz="2700" dirty="0" err="1" smtClean="0">
                <a:solidFill>
                  <a:srgbClr val="000000"/>
                </a:solidFill>
              </a:rPr>
              <a:t>semestrul</a:t>
            </a:r>
            <a:r>
              <a:rPr lang="en-US" sz="2700" dirty="0" smtClean="0">
                <a:solidFill>
                  <a:srgbClr val="000000"/>
                </a:solidFill>
              </a:rPr>
              <a:t> I, 2020-2021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hlinkClick r:id="rId3"/>
              </a:rPr>
              <a:t>bogdan.alexe@fmi.unibuc.ro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88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hlinkClick r:id="rId3"/>
              </a:rPr>
              <a:t>raducu.ionescu@gmail.com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2212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11658" cy="5257042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290ADD"/>
              </a:solidFill>
            </a:endParaRPr>
          </a:p>
          <a:p>
            <a:r>
              <a:rPr lang="en-US" sz="2400" dirty="0" err="1">
                <a:solidFill>
                  <a:srgbClr val="FF0000"/>
                </a:solidFill>
              </a:rPr>
              <a:t>n</a:t>
            </a:r>
            <a:r>
              <a:rPr lang="en-US" sz="2400" dirty="0" err="1" smtClean="0">
                <a:solidFill>
                  <a:srgbClr val="FF0000"/>
                </a:solidFill>
              </a:rPr>
              <a:t>otă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numai</a:t>
            </a:r>
            <a:r>
              <a:rPr lang="en-US" sz="2400" dirty="0" smtClean="0">
                <a:solidFill>
                  <a:srgbClr val="FF0000"/>
                </a:solidFill>
              </a:rPr>
              <a:t> din </a:t>
            </a:r>
            <a:r>
              <a:rPr lang="en-US" sz="2400" dirty="0" err="1" smtClean="0">
                <a:solidFill>
                  <a:srgbClr val="FF0000"/>
                </a:solidFill>
              </a:rPr>
              <a:t>lucrarea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f</a:t>
            </a:r>
            <a:r>
              <a:rPr lang="en-US" sz="2400" dirty="0" err="1" smtClean="0">
                <a:solidFill>
                  <a:srgbClr val="FF0000"/>
                </a:solidFill>
              </a:rPr>
              <a:t>inală</a:t>
            </a:r>
            <a:r>
              <a:rPr lang="en-US" sz="2400" dirty="0" smtClean="0">
                <a:solidFill>
                  <a:srgbClr val="FF0000"/>
                </a:solidFill>
              </a:rPr>
              <a:t> de </a:t>
            </a:r>
            <a:r>
              <a:rPr lang="en-US" sz="2400" dirty="0" err="1" smtClean="0">
                <a:solidFill>
                  <a:srgbClr val="FF0000"/>
                </a:solidFill>
              </a:rPr>
              <a:t>laborator</a:t>
            </a:r>
            <a:r>
              <a:rPr lang="en-US" sz="2400" dirty="0" smtClean="0">
                <a:solidFill>
                  <a:srgbClr val="FF0000"/>
                </a:solidFill>
              </a:rPr>
              <a:t> (test </a:t>
            </a:r>
            <a:r>
              <a:rPr lang="en-US" sz="2400" dirty="0" err="1" smtClean="0">
                <a:solidFill>
                  <a:srgbClr val="FF0000"/>
                </a:solidFill>
              </a:rPr>
              <a:t>pe</a:t>
            </a:r>
            <a:r>
              <a:rPr lang="en-US" sz="2400" dirty="0" smtClean="0">
                <a:solidFill>
                  <a:srgbClr val="FF0000"/>
                </a:solidFill>
              </a:rPr>
              <a:t> calculator)</a:t>
            </a:r>
          </a:p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SAU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nota din media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dintre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lucrarea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finală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laborator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și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cea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mai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mare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notă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din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temă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290ADD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7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Mărire</a:t>
            </a:r>
            <a:r>
              <a:rPr lang="en-US" dirty="0" smtClean="0"/>
              <a:t> - </a:t>
            </a:r>
            <a:r>
              <a:rPr lang="en-US" dirty="0" err="1" smtClean="0"/>
              <a:t>evaluare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63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4728"/>
            <a:ext cx="8686800" cy="54959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 err="1" smtClean="0">
                <a:latin typeface="Times New Roman"/>
                <a:cs typeface="Times New Roman"/>
              </a:rPr>
              <a:t>regulament</a:t>
            </a:r>
            <a:r>
              <a:rPr lang="en-US" sz="2600" dirty="0" smtClean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privind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activitatea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studenților</a:t>
            </a:r>
            <a:r>
              <a:rPr lang="en-US" sz="2600" dirty="0">
                <a:latin typeface="Times New Roman"/>
                <a:cs typeface="Times New Roman"/>
              </a:rPr>
              <a:t> la UB: </a:t>
            </a:r>
            <a:endParaRPr lang="en-US" sz="260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2000" dirty="0">
                <a:latin typeface="Times New Roman"/>
                <a:cs typeface="Times New Roman"/>
                <a:hlinkClick r:id="rId2"/>
              </a:rPr>
              <a:t>://unibuc.ro/wp-content/uploads/2019/10/Regulament-privind-activitatea-profesional%C4%83-a-studentilor-modificat-2019.</a:t>
            </a:r>
            <a:r>
              <a:rPr lang="en-US" sz="2000" dirty="0" smtClean="0">
                <a:latin typeface="Times New Roman"/>
                <a:cs typeface="Times New Roman"/>
                <a:hlinkClick r:id="rId2"/>
              </a:rPr>
              <a:t>pdf</a:t>
            </a:r>
            <a:endParaRPr lang="en-US" sz="2000" dirty="0" smtClean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600" dirty="0" err="1" smtClean="0">
                <a:latin typeface="Times New Roman"/>
                <a:cs typeface="Times New Roman"/>
              </a:rPr>
              <a:t>regulament</a:t>
            </a:r>
            <a:r>
              <a:rPr lang="en-US" sz="2600" dirty="0" smtClean="0">
                <a:latin typeface="Times New Roman"/>
                <a:cs typeface="Times New Roman"/>
              </a:rPr>
              <a:t> </a:t>
            </a:r>
            <a:r>
              <a:rPr lang="en-US" sz="2600" dirty="0">
                <a:latin typeface="Times New Roman"/>
                <a:cs typeface="Times New Roman"/>
              </a:rPr>
              <a:t>de </a:t>
            </a:r>
            <a:r>
              <a:rPr lang="en-US" sz="2600" dirty="0" err="1">
                <a:latin typeface="Times New Roman"/>
                <a:cs typeface="Times New Roman"/>
              </a:rPr>
              <a:t>etică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și</a:t>
            </a:r>
            <a:r>
              <a:rPr lang="en-US" sz="2600" dirty="0">
                <a:latin typeface="Times New Roman"/>
                <a:cs typeface="Times New Roman"/>
              </a:rPr>
              <a:t> </a:t>
            </a:r>
            <a:r>
              <a:rPr lang="en-US" sz="2600" dirty="0" err="1">
                <a:latin typeface="Times New Roman"/>
                <a:cs typeface="Times New Roman"/>
              </a:rPr>
              <a:t>profesionalism</a:t>
            </a:r>
            <a:r>
              <a:rPr lang="en-US" sz="2600" dirty="0">
                <a:latin typeface="Times New Roman"/>
                <a:cs typeface="Times New Roman"/>
              </a:rPr>
              <a:t> la </a:t>
            </a:r>
            <a:r>
              <a:rPr lang="en-US" sz="2600" dirty="0" smtClean="0">
                <a:latin typeface="Times New Roman"/>
                <a:cs typeface="Times New Roman"/>
              </a:rPr>
              <a:t>FMI</a:t>
            </a:r>
            <a:r>
              <a:rPr lang="en-US" sz="2600" dirty="0" smtClean="0">
                <a:latin typeface="Times New Roman"/>
                <a:cs typeface="Times New Roman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Times New Roman"/>
                <a:cs typeface="Times New Roman"/>
                <a:hlinkClick r:id="rId3"/>
              </a:rPr>
              <a:t>http</a:t>
            </a:r>
            <a:r>
              <a:rPr lang="en-US" sz="2000" dirty="0">
                <a:latin typeface="Times New Roman"/>
                <a:cs typeface="Times New Roman"/>
                <a:hlinkClick r:id="rId3"/>
              </a:rPr>
              <a:t>://old.fmi.unibuc.ro/ro/pdf/2015/consiliu/</a:t>
            </a:r>
            <a:r>
              <a:rPr lang="en-US" sz="2000" dirty="0" smtClean="0">
                <a:latin typeface="Times New Roman"/>
                <a:cs typeface="Times New Roman"/>
                <a:hlinkClick r:id="rId3"/>
              </a:rPr>
              <a:t>Regulament_etica_FMI.pdf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 smtClean="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3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incidente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minore</a:t>
            </a:r>
            <a:r>
              <a:rPr lang="en-US" sz="26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= un incident major = </a:t>
            </a:r>
            <a:r>
              <a:rPr lang="en-US" sz="26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exmatriculare</a:t>
            </a:r>
            <a:endParaRPr lang="en-US" sz="26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Calibri (Headings)"/>
                <a:cs typeface="Calibri (Headings)"/>
              </a:rPr>
              <a:t>Regulament</a:t>
            </a:r>
            <a:r>
              <a:rPr lang="en-US" dirty="0" smtClean="0">
                <a:latin typeface="Calibri (Headings)"/>
                <a:cs typeface="Calibri (Headings)"/>
              </a:rPr>
              <a:t> de </a:t>
            </a:r>
            <a:r>
              <a:rPr lang="en-US" dirty="0" err="1" smtClean="0">
                <a:latin typeface="Calibri (Headings)"/>
                <a:cs typeface="Calibri (Headings)"/>
              </a:rPr>
              <a:t>integritate</a:t>
            </a:r>
            <a:endParaRPr lang="en-US" dirty="0">
              <a:latin typeface="Calibri (Headings)"/>
              <a:cs typeface="Calibri (Headings)"/>
            </a:endParaRPr>
          </a:p>
        </p:txBody>
      </p:sp>
      <p:pic>
        <p:nvPicPr>
          <p:cNvPr id="4" name="Picture 3" descr="Screen shot 2015-09-21 at 5.55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152337"/>
            <a:ext cx="8166100" cy="736600"/>
          </a:xfrm>
          <a:prstGeom prst="rect">
            <a:avLst/>
          </a:prstGeom>
        </p:spPr>
      </p:pic>
      <p:pic>
        <p:nvPicPr>
          <p:cNvPr id="6" name="Picture 5" descr="Screen shot 2015-09-21 at 5.55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10" y="5176454"/>
            <a:ext cx="6515100" cy="495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22420" y="4049829"/>
            <a:ext cx="1363957" cy="34495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85132" y="5062295"/>
            <a:ext cx="1363957" cy="34495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8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020"/>
            <a:ext cx="9144000" cy="1143000"/>
          </a:xfrm>
        </p:spPr>
        <p:txBody>
          <a:bodyPr>
            <a:noAutofit/>
          </a:bodyPr>
          <a:lstStyle/>
          <a:p>
            <a:r>
              <a:rPr lang="en-US" sz="3400" dirty="0" err="1" smtClean="0">
                <a:latin typeface="Calibri (Headings)"/>
                <a:cs typeface="Calibri (Headings)"/>
              </a:rPr>
              <a:t>Recomandări</a:t>
            </a:r>
            <a:r>
              <a:rPr lang="en-US" sz="3400" dirty="0" smtClean="0">
                <a:latin typeface="Calibri (Headings)"/>
                <a:cs typeface="Calibri (Headings)"/>
              </a:rPr>
              <a:t> </a:t>
            </a:r>
            <a:r>
              <a:rPr lang="en-US" sz="3400" dirty="0" err="1" smtClean="0">
                <a:latin typeface="Calibri (Headings)"/>
                <a:cs typeface="Calibri (Headings)"/>
              </a:rPr>
              <a:t>privind</a:t>
            </a:r>
            <a:r>
              <a:rPr lang="en-US" sz="3400" dirty="0" smtClean="0">
                <a:latin typeface="Calibri (Headings)"/>
                <a:cs typeface="Calibri (Headings)"/>
              </a:rPr>
              <a:t> </a:t>
            </a:r>
            <a:r>
              <a:rPr lang="en-US" sz="3400" dirty="0" err="1" smtClean="0">
                <a:latin typeface="Calibri (Headings)"/>
                <a:cs typeface="Calibri (Headings)"/>
              </a:rPr>
              <a:t>interacțiunea</a:t>
            </a:r>
            <a:r>
              <a:rPr lang="en-US" sz="3400" dirty="0" smtClean="0">
                <a:latin typeface="Calibri (Headings)"/>
                <a:cs typeface="Calibri (Headings)"/>
              </a:rPr>
              <a:t> </a:t>
            </a:r>
            <a:r>
              <a:rPr lang="en-US" sz="3400" dirty="0" err="1" smtClean="0">
                <a:latin typeface="Calibri (Headings)"/>
                <a:cs typeface="Calibri (Headings)"/>
              </a:rPr>
              <a:t>pe</a:t>
            </a:r>
            <a:r>
              <a:rPr lang="en-US" sz="3400" dirty="0" smtClean="0">
                <a:latin typeface="Calibri (Headings)"/>
                <a:cs typeface="Calibri (Headings)"/>
              </a:rPr>
              <a:t> TEAMS</a:t>
            </a:r>
            <a:endParaRPr lang="en-US" sz="3400" dirty="0">
              <a:latin typeface="Calibri (Headings)"/>
              <a:cs typeface="Calibri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ro-RO" sz="3000" dirty="0">
                <a:latin typeface="Calibri"/>
                <a:cs typeface="Calibri"/>
              </a:rPr>
              <a:t>a</a:t>
            </a:r>
            <a:r>
              <a:rPr lang="ro-RO" sz="3000" dirty="0" smtClean="0">
                <a:latin typeface="Calibri"/>
                <a:cs typeface="Calibri"/>
              </a:rPr>
              <a:t>titudine decentă, responsabilă</a:t>
            </a:r>
          </a:p>
          <a:p>
            <a:endParaRPr lang="ro-RO" sz="3000" dirty="0">
              <a:latin typeface="Calibri"/>
              <a:cs typeface="Calibri"/>
            </a:endParaRPr>
          </a:p>
          <a:p>
            <a:r>
              <a:rPr lang="ro-RO" sz="3000" dirty="0">
                <a:latin typeface="Calibri"/>
                <a:cs typeface="Calibri"/>
              </a:rPr>
              <a:t>p</a:t>
            </a:r>
            <a:r>
              <a:rPr lang="ro-RO" sz="3000" dirty="0" smtClean="0">
                <a:latin typeface="Calibri"/>
                <a:cs typeface="Calibri"/>
              </a:rPr>
              <a:t>uteți adresa întrebări pe chat sau luând cuvântul</a:t>
            </a:r>
          </a:p>
          <a:p>
            <a:endParaRPr lang="ro-RO" sz="3000" dirty="0">
              <a:latin typeface="Calibri"/>
              <a:cs typeface="Calibri"/>
            </a:endParaRPr>
          </a:p>
          <a:p>
            <a:r>
              <a:rPr lang="ro-RO" sz="3000" dirty="0" smtClean="0">
                <a:latin typeface="Calibri"/>
                <a:cs typeface="Calibri"/>
              </a:rPr>
              <a:t>în timpul cursului e bine să aveți microfonul pe mute</a:t>
            </a:r>
          </a:p>
          <a:p>
            <a:endParaRPr lang="ro-RO" sz="3000" dirty="0">
              <a:latin typeface="Calibri"/>
              <a:cs typeface="Calibri"/>
            </a:endParaRPr>
          </a:p>
          <a:p>
            <a:r>
              <a:rPr lang="ro-RO" sz="3000" dirty="0">
                <a:latin typeface="Calibri"/>
                <a:cs typeface="Calibri"/>
              </a:rPr>
              <a:t>d</a:t>
            </a:r>
            <a:r>
              <a:rPr lang="ro-RO" sz="3000" dirty="0" smtClean="0">
                <a:latin typeface="Calibri"/>
                <a:cs typeface="Calibri"/>
              </a:rPr>
              <a:t>acă vă simțiți confortabil puteți să aveți camera pornită</a:t>
            </a:r>
          </a:p>
          <a:p>
            <a:endParaRPr lang="en-US" sz="3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015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1600"/>
            <a:ext cx="8229600" cy="1386930"/>
          </a:xfrm>
        </p:spPr>
        <p:txBody>
          <a:bodyPr>
            <a:noAutofit/>
          </a:bodyPr>
          <a:lstStyle/>
          <a:p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Vederea</a:t>
            </a:r>
            <a:r>
              <a:rPr lang="en-US" dirty="0" smtClean="0"/>
              <a:t> </a:t>
            </a:r>
            <a:r>
              <a:rPr lang="en-US" dirty="0" err="1" smtClean="0"/>
              <a:t>Artificială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0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10756"/>
            <a:ext cx="8382000" cy="54380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>
              <a:buFontTx/>
              <a:buChar char="•"/>
            </a:pPr>
            <a:endParaRPr lang="en-US" sz="2400" dirty="0" smtClean="0"/>
          </a:p>
          <a:p>
            <a:pPr marL="0" indent="0"/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 un </a:t>
            </a:r>
            <a:r>
              <a:rPr lang="en-US" sz="2400" dirty="0" err="1" smtClean="0"/>
              <a:t>om</a:t>
            </a:r>
            <a:r>
              <a:rPr lang="en-US" sz="2400" dirty="0" smtClean="0"/>
              <a:t> nu </a:t>
            </a:r>
            <a:r>
              <a:rPr lang="en-US" sz="2400" dirty="0" err="1" smtClean="0"/>
              <a:t>poate</a:t>
            </a:r>
            <a:r>
              <a:rPr lang="en-US" sz="2400" dirty="0" smtClean="0"/>
              <a:t> </a:t>
            </a:r>
            <a:r>
              <a:rPr lang="en-US" sz="2400" dirty="0" err="1" smtClean="0"/>
              <a:t>distinge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timpul</a:t>
            </a:r>
            <a:r>
              <a:rPr lang="en-US" sz="2400" dirty="0" smtClean="0"/>
              <a:t> </a:t>
            </a:r>
            <a:r>
              <a:rPr lang="en-US" sz="2400" dirty="0" err="1" smtClean="0"/>
              <a:t>unei</a:t>
            </a:r>
            <a:r>
              <a:rPr lang="en-US" sz="2400" dirty="0" smtClean="0"/>
              <a:t> </a:t>
            </a:r>
            <a:r>
              <a:rPr lang="en-US" sz="2400" dirty="0" err="1" smtClean="0"/>
              <a:t>conversații</a:t>
            </a:r>
            <a:r>
              <a:rPr lang="en-US" sz="2400" dirty="0" smtClean="0"/>
              <a:t> </a:t>
            </a:r>
            <a:r>
              <a:rPr lang="en-US" sz="2400" dirty="0" err="1" smtClean="0"/>
              <a:t>scrise</a:t>
            </a:r>
            <a:r>
              <a:rPr lang="en-US" sz="2400" dirty="0" smtClean="0"/>
              <a:t> </a:t>
            </a:r>
            <a:r>
              <a:rPr lang="en-US" sz="2400" dirty="0" err="1" smtClean="0"/>
              <a:t>dacă</a:t>
            </a:r>
            <a:r>
              <a:rPr lang="en-US" sz="2400" dirty="0" smtClean="0"/>
              <a:t> </a:t>
            </a:r>
            <a:r>
              <a:rPr lang="en-US" sz="2400" dirty="0" err="1" smtClean="0"/>
              <a:t>interlocutorul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calculator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om</a:t>
            </a:r>
            <a:endParaRPr lang="en-US" sz="2400" dirty="0" smtClean="0"/>
          </a:p>
          <a:p>
            <a:pPr>
              <a:buFontTx/>
              <a:buChar char="•"/>
            </a:pPr>
            <a:r>
              <a:rPr lang="en-US" sz="2400" dirty="0" err="1" smtClean="0"/>
              <a:t>Ce</a:t>
            </a:r>
            <a:r>
              <a:rPr lang="en-US" sz="2400" dirty="0" smtClean="0"/>
              <a:t> </a:t>
            </a:r>
            <a:r>
              <a:rPr lang="en-US" sz="2400" dirty="0" err="1" smtClean="0"/>
              <a:t>abilități</a:t>
            </a:r>
            <a:r>
              <a:rPr lang="en-US" sz="2400" dirty="0" smtClean="0"/>
              <a:t> </a:t>
            </a:r>
            <a:r>
              <a:rPr lang="en-US" sz="2400" dirty="0" err="1" smtClean="0"/>
              <a:t>ar</a:t>
            </a:r>
            <a:r>
              <a:rPr lang="en-US" sz="2400" dirty="0" smtClean="0"/>
              <a:t> </a:t>
            </a:r>
            <a:r>
              <a:rPr lang="en-US" sz="2400" dirty="0" err="1" smtClean="0"/>
              <a:t>trebui</a:t>
            </a:r>
            <a:r>
              <a:rPr lang="en-US" sz="2400" dirty="0" smtClean="0"/>
              <a:t> un calculator </a:t>
            </a:r>
            <a:r>
              <a:rPr lang="en-US" sz="2400" dirty="0" err="1" smtClean="0"/>
              <a:t>să</a:t>
            </a:r>
            <a:r>
              <a:rPr lang="en-US" sz="2400" dirty="0" smtClean="0"/>
              <a:t> </a:t>
            </a:r>
            <a:r>
              <a:rPr lang="en-US" sz="2400" dirty="0" err="1" smtClean="0"/>
              <a:t>aibă</a:t>
            </a:r>
            <a:r>
              <a:rPr lang="en-US" sz="2400" dirty="0" smtClean="0"/>
              <a:t>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a </a:t>
            </a:r>
            <a:r>
              <a:rPr lang="en-US" sz="2400" dirty="0" err="1" smtClean="0"/>
              <a:t>trece</a:t>
            </a:r>
            <a:r>
              <a:rPr lang="en-US" sz="2400" dirty="0" smtClean="0"/>
              <a:t> de </a:t>
            </a:r>
            <a:r>
              <a:rPr lang="en-US" sz="2400" dirty="0" err="1" smtClean="0"/>
              <a:t>testul</a:t>
            </a:r>
            <a:r>
              <a:rPr lang="en-US" sz="2400" dirty="0" smtClean="0"/>
              <a:t> Turing?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p</a:t>
            </a:r>
            <a:r>
              <a:rPr lang="en-US" sz="2400" dirty="0" err="1" smtClean="0"/>
              <a:t>rocesarea</a:t>
            </a:r>
            <a:r>
              <a:rPr lang="en-US" sz="2400" dirty="0" smtClean="0"/>
              <a:t> </a:t>
            </a:r>
            <a:r>
              <a:rPr lang="en-US" sz="2400" dirty="0" err="1" smtClean="0"/>
              <a:t>limbajului</a:t>
            </a:r>
            <a:r>
              <a:rPr lang="en-US" sz="2400" dirty="0" smtClean="0"/>
              <a:t> natural (</a:t>
            </a:r>
            <a:r>
              <a:rPr lang="en-US" sz="2400" dirty="0" err="1" smtClean="0"/>
              <a:t>comunicare</a:t>
            </a:r>
            <a:r>
              <a:rPr lang="en-US" sz="2400" dirty="0" smtClean="0"/>
              <a:t>)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 smtClean="0"/>
              <a:t>reprezentarea</a:t>
            </a:r>
            <a:r>
              <a:rPr lang="en-US" sz="2400" dirty="0" smtClean="0"/>
              <a:t> </a:t>
            </a:r>
            <a:r>
              <a:rPr lang="en-US" sz="2400" dirty="0" err="1" smtClean="0"/>
              <a:t>cunoștiințelor</a:t>
            </a:r>
            <a:r>
              <a:rPr lang="en-US" sz="2400" dirty="0" smtClean="0"/>
              <a:t> (</a:t>
            </a:r>
            <a:r>
              <a:rPr lang="en-US" sz="2400" dirty="0" err="1" smtClean="0"/>
              <a:t>stocare</a:t>
            </a:r>
            <a:r>
              <a:rPr lang="en-US" sz="2400" dirty="0" smtClean="0"/>
              <a:t> </a:t>
            </a:r>
            <a:r>
              <a:rPr lang="en-US" sz="2400" dirty="0" err="1" smtClean="0"/>
              <a:t>informații</a:t>
            </a:r>
            <a:r>
              <a:rPr lang="en-US" sz="2400" dirty="0" smtClean="0"/>
              <a:t>)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 smtClean="0"/>
              <a:t>deducție</a:t>
            </a:r>
            <a:r>
              <a:rPr lang="en-US" sz="2400" dirty="0" smtClean="0"/>
              <a:t> </a:t>
            </a:r>
            <a:r>
              <a:rPr lang="en-US" sz="2400" dirty="0" err="1" smtClean="0"/>
              <a:t>automată</a:t>
            </a:r>
            <a:r>
              <a:rPr lang="en-US" sz="2400" dirty="0" smtClean="0"/>
              <a:t> (a </a:t>
            </a:r>
            <a:r>
              <a:rPr lang="en-US" sz="2400" dirty="0" err="1" smtClean="0"/>
              <a:t>faptelor</a:t>
            </a:r>
            <a:r>
              <a:rPr lang="en-US" sz="2400" dirty="0" smtClean="0"/>
              <a:t> </a:t>
            </a:r>
            <a:r>
              <a:rPr lang="en-US" sz="2400" dirty="0" err="1" smtClean="0"/>
              <a:t>pe</a:t>
            </a:r>
            <a:r>
              <a:rPr lang="en-US" sz="2400" dirty="0" smtClean="0"/>
              <a:t> </a:t>
            </a:r>
            <a:r>
              <a:rPr lang="en-US" sz="2400" dirty="0" err="1" smtClean="0"/>
              <a:t>baza</a:t>
            </a:r>
            <a:r>
              <a:rPr lang="en-US" sz="2400" dirty="0" smtClean="0"/>
              <a:t> </a:t>
            </a:r>
            <a:r>
              <a:rPr lang="en-US" sz="2400" dirty="0" err="1" smtClean="0"/>
              <a:t>cunoștiințelor</a:t>
            </a:r>
            <a:r>
              <a:rPr lang="en-US" sz="2400" dirty="0" smtClean="0"/>
              <a:t>)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 smtClean="0"/>
              <a:t>învățare</a:t>
            </a:r>
            <a:r>
              <a:rPr lang="en-US" sz="2400" dirty="0" smtClean="0"/>
              <a:t> </a:t>
            </a:r>
            <a:r>
              <a:rPr lang="en-US" sz="2400" dirty="0" err="1" smtClean="0"/>
              <a:t>automată</a:t>
            </a:r>
            <a:r>
              <a:rPr lang="en-US" sz="2400" dirty="0" smtClean="0"/>
              <a:t> (</a:t>
            </a:r>
            <a:r>
              <a:rPr lang="en-US" sz="2400" dirty="0" err="1" smtClean="0"/>
              <a:t>detectare</a:t>
            </a:r>
            <a:r>
              <a:rPr lang="en-US" sz="2400" dirty="0" smtClean="0"/>
              <a:t> de pattern-</a:t>
            </a:r>
            <a:r>
              <a:rPr lang="en-US" sz="2400" dirty="0" err="1" smtClean="0"/>
              <a:t>uri</a:t>
            </a:r>
            <a:r>
              <a:rPr lang="en-US" sz="2400" dirty="0" smtClean="0"/>
              <a:t>)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76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Testul</a:t>
            </a:r>
            <a:r>
              <a:rPr lang="en-US" dirty="0" smtClean="0"/>
              <a:t> Turing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752600" y="6428601"/>
            <a:ext cx="5551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tx1"/>
                </a:solidFill>
              </a:rPr>
              <a:t>A. Turing, </a:t>
            </a:r>
            <a:r>
              <a:rPr lang="en-US" b="0" dirty="0" smtClean="0">
                <a:solidFill>
                  <a:schemeClr val="tx1"/>
                </a:solidFill>
                <a:hlinkClick r:id="rId3"/>
              </a:rPr>
              <a:t>Computing machinery and intelligence</a:t>
            </a:r>
            <a:r>
              <a:rPr lang="en-US" b="0" dirty="0" smtClean="0">
                <a:solidFill>
                  <a:schemeClr val="tx1"/>
                </a:solidFill>
              </a:rPr>
              <a:t>, Mind 59, pp. 433-460, 1950</a:t>
            </a:r>
            <a:endParaRPr lang="en-US" b="0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://upload.wikimedia.org/wikipedia/en/thumb/c/c8/Alan_Turing_photo.jpg/200px-Alan_Turing_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66800"/>
            <a:ext cx="16002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56410" y="1396180"/>
            <a:ext cx="6268122" cy="1752600"/>
            <a:chOff x="74198" y="1295400"/>
            <a:chExt cx="6268122" cy="1752600"/>
          </a:xfrm>
        </p:grpSpPr>
        <p:pic>
          <p:nvPicPr>
            <p:cNvPr id="8196" name="Picture 4" descr="turi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68084" y="1295400"/>
              <a:ext cx="5056516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74198" y="1894642"/>
              <a:ext cx="239875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err="1" smtClean="0"/>
                <a:t>Interogator</a:t>
              </a:r>
              <a:r>
                <a:rPr lang="en-US" b="1" dirty="0" smtClean="0"/>
                <a:t> OM</a:t>
              </a:r>
            </a:p>
            <a:p>
              <a:pPr algn="r"/>
              <a:endParaRPr lang="en-US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42456" y="1490852"/>
              <a:ext cx="59986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OM</a:t>
              </a:r>
            </a:p>
            <a:p>
              <a:pPr algn="r"/>
              <a:endParaRPr lang="en-US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53867" y="2293518"/>
              <a:ext cx="1432157" cy="6463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SISTEM IA</a:t>
              </a:r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23895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382000" cy="5257800"/>
          </a:xfrm>
        </p:spPr>
        <p:txBody>
          <a:bodyPr/>
          <a:lstStyle/>
          <a:p>
            <a:r>
              <a:rPr lang="en-US" sz="2400" dirty="0"/>
              <a:t>Turing a </a:t>
            </a:r>
            <a:r>
              <a:rPr lang="en-US" sz="2400" dirty="0" err="1"/>
              <a:t>prezis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anul</a:t>
            </a:r>
            <a:r>
              <a:rPr lang="en-US" sz="2400" dirty="0"/>
              <a:t> 2000, un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informatic</a:t>
            </a:r>
            <a:r>
              <a:rPr lang="en-US" sz="2400" dirty="0"/>
              <a:t> IA </a:t>
            </a:r>
            <a:r>
              <a:rPr lang="en-US" sz="2400" dirty="0" err="1"/>
              <a:t>va</a:t>
            </a:r>
            <a:r>
              <a:rPr lang="en-US" sz="2400" dirty="0"/>
              <a:t> </a:t>
            </a:r>
            <a:r>
              <a:rPr lang="en-US" sz="2400" dirty="0" err="1"/>
              <a:t>putea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păcălească</a:t>
            </a:r>
            <a:r>
              <a:rPr lang="en-US" sz="2400" dirty="0"/>
              <a:t> 30% din </a:t>
            </a:r>
            <a:r>
              <a:rPr lang="en-US" sz="2400" dirty="0" err="1"/>
              <a:t>interogatori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5 minute</a:t>
            </a:r>
          </a:p>
          <a:p>
            <a:r>
              <a:rPr lang="en-US" sz="2400" dirty="0" smtClean="0"/>
              <a:t>Premiul Loebner</a:t>
            </a:r>
          </a:p>
          <a:p>
            <a:pPr lvl="1"/>
            <a:r>
              <a:rPr lang="en-US" sz="2400" dirty="0" smtClean="0"/>
              <a:t>2008:</a:t>
            </a:r>
            <a:r>
              <a:rPr lang="en-US" sz="2400" dirty="0"/>
              <a:t> </a:t>
            </a:r>
            <a:r>
              <a:rPr lang="en-US" sz="2400" dirty="0" smtClean="0"/>
              <a:t>12 </a:t>
            </a:r>
            <a:r>
              <a:rPr lang="en-US" sz="2400" dirty="0" err="1" smtClean="0"/>
              <a:t>interogatori</a:t>
            </a:r>
            <a:r>
              <a:rPr lang="en-US" sz="2400" dirty="0" smtClean="0"/>
              <a:t> – 5 minute </a:t>
            </a:r>
            <a:r>
              <a:rPr lang="en-US" sz="2400" dirty="0" err="1" smtClean="0"/>
              <a:t>pentru</a:t>
            </a:r>
            <a:r>
              <a:rPr lang="en-US" sz="2400" dirty="0" smtClean="0"/>
              <a:t> a </a:t>
            </a:r>
            <a:r>
              <a:rPr lang="en-US" sz="2400" dirty="0" err="1" smtClean="0"/>
              <a:t>conversa</a:t>
            </a:r>
            <a:r>
              <a:rPr lang="en-US" sz="2400" dirty="0" smtClean="0"/>
              <a:t> </a:t>
            </a:r>
            <a:r>
              <a:rPr lang="en-US" sz="2400" dirty="0" err="1" smtClean="0"/>
              <a:t>simultan</a:t>
            </a:r>
            <a:r>
              <a:rPr lang="en-US" sz="2400" dirty="0" smtClean="0"/>
              <a:t> cu 2 </a:t>
            </a:r>
            <a:r>
              <a:rPr lang="en-US" sz="2400" dirty="0" err="1" smtClean="0"/>
              <a:t>entități</a:t>
            </a:r>
            <a:r>
              <a:rPr lang="en-US" sz="2400" dirty="0" smtClean="0"/>
              <a:t> </a:t>
            </a:r>
            <a:r>
              <a:rPr lang="en-US" sz="2400" dirty="0" err="1" smtClean="0"/>
              <a:t>diferite</a:t>
            </a:r>
            <a:r>
              <a:rPr lang="en-US" sz="2400" dirty="0" smtClean="0"/>
              <a:t> (</a:t>
            </a:r>
            <a:r>
              <a:rPr lang="en-US" sz="2400" dirty="0" err="1" smtClean="0"/>
              <a:t>om</a:t>
            </a:r>
            <a:r>
              <a:rPr lang="en-US" sz="2400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sistem</a:t>
            </a:r>
            <a:r>
              <a:rPr lang="en-US" sz="2400" dirty="0" smtClean="0"/>
              <a:t> AI) </a:t>
            </a:r>
            <a:r>
              <a:rPr lang="en-US" sz="2400" dirty="0" err="1" smtClean="0"/>
              <a:t>Câșțigătorul</a:t>
            </a:r>
            <a:r>
              <a:rPr lang="en-US" sz="2400" dirty="0" smtClean="0"/>
              <a:t>, </a:t>
            </a:r>
            <a:r>
              <a:rPr lang="en-US" sz="2400" dirty="0" err="1" smtClean="0"/>
              <a:t>Elbot</a:t>
            </a:r>
            <a:r>
              <a:rPr lang="en-US" sz="2400" dirty="0"/>
              <a:t> </a:t>
            </a:r>
            <a:r>
              <a:rPr lang="en-US" sz="2400" dirty="0" smtClean="0"/>
              <a:t>,</a:t>
            </a:r>
            <a:r>
              <a:rPr lang="en-US" sz="2400" dirty="0"/>
              <a:t> </a:t>
            </a:r>
            <a:r>
              <a:rPr lang="en-US" sz="2400" dirty="0" smtClean="0"/>
              <a:t>a </a:t>
            </a:r>
            <a:r>
              <a:rPr lang="en-US" sz="2400" dirty="0" err="1" smtClean="0"/>
              <a:t>reușit</a:t>
            </a:r>
            <a:r>
              <a:rPr lang="en-US" sz="2400" dirty="0" smtClean="0"/>
              <a:t> </a:t>
            </a:r>
            <a:r>
              <a:rPr lang="en-US" sz="2400" dirty="0" err="1" smtClean="0"/>
              <a:t>să</a:t>
            </a:r>
            <a:r>
              <a:rPr lang="en-US" sz="2400" dirty="0" smtClean="0"/>
              <a:t> </a:t>
            </a:r>
            <a:r>
              <a:rPr lang="en-US" sz="2400" dirty="0" err="1" smtClean="0"/>
              <a:t>păcăleacă</a:t>
            </a:r>
            <a:r>
              <a:rPr lang="en-US" sz="2400" dirty="0" smtClean="0"/>
              <a:t> 3 din 12 </a:t>
            </a:r>
            <a:r>
              <a:rPr lang="en-US" sz="2400" dirty="0" err="1" smtClean="0"/>
              <a:t>interogatori</a:t>
            </a:r>
            <a:r>
              <a:rPr lang="en-US" sz="2400" dirty="0" smtClean="0"/>
              <a:t>.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2922"/>
            <a:ext cx="8229600" cy="1143000"/>
          </a:xfrm>
        </p:spPr>
        <p:txBody>
          <a:bodyPr/>
          <a:lstStyle/>
          <a:p>
            <a:r>
              <a:rPr lang="en-US" dirty="0" err="1" smtClean="0"/>
              <a:t>Testul</a:t>
            </a:r>
            <a:r>
              <a:rPr lang="en-US" dirty="0" smtClean="0"/>
              <a:t> Turing</a:t>
            </a:r>
          </a:p>
        </p:txBody>
      </p:sp>
      <p:pic>
        <p:nvPicPr>
          <p:cNvPr id="4098" name="Picture 2" descr="http://loebner.net/Prizef/GoldPrizeHG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6" y="416977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loebner.net/Prizef/GoldPrizeAM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4150723"/>
            <a:ext cx="238125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0287" y="6488668"/>
            <a:ext cx="456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90ADD"/>
                </a:solidFill>
              </a:rPr>
              <a:t>https://</a:t>
            </a:r>
            <a:r>
              <a:rPr lang="en-US" dirty="0" err="1">
                <a:solidFill>
                  <a:srgbClr val="290ADD"/>
                </a:solidFill>
              </a:rPr>
              <a:t>en.wikipedia.org</a:t>
            </a:r>
            <a:r>
              <a:rPr lang="en-US" dirty="0">
                <a:solidFill>
                  <a:srgbClr val="290ADD"/>
                </a:solidFill>
              </a:rPr>
              <a:t>/wiki/</a:t>
            </a:r>
            <a:r>
              <a:rPr lang="en-US" dirty="0" err="1">
                <a:solidFill>
                  <a:srgbClr val="290ADD"/>
                </a:solidFill>
              </a:rPr>
              <a:t>Loebner_Prize</a:t>
            </a:r>
            <a:endParaRPr lang="en-US" dirty="0">
              <a:solidFill>
                <a:srgbClr val="290A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382000" cy="3987875"/>
          </a:xfrm>
        </p:spPr>
        <p:txBody>
          <a:bodyPr/>
          <a:lstStyle/>
          <a:p>
            <a:pPr marL="457200" indent="-457200"/>
            <a:r>
              <a:rPr lang="en-US" sz="2400" dirty="0" smtClean="0"/>
              <a:t>Include </a:t>
            </a:r>
            <a:r>
              <a:rPr lang="en-US" sz="2400" dirty="0" err="1" smtClean="0"/>
              <a:t>semnal</a:t>
            </a:r>
            <a:r>
              <a:rPr lang="en-US" sz="2400" dirty="0" smtClean="0"/>
              <a:t> video – </a:t>
            </a:r>
            <a:r>
              <a:rPr lang="en-US" sz="2400" dirty="0" err="1" smtClean="0"/>
              <a:t>interogatorul</a:t>
            </a:r>
            <a:r>
              <a:rPr lang="en-US" sz="2400" dirty="0" smtClean="0"/>
              <a:t> </a:t>
            </a:r>
            <a:r>
              <a:rPr lang="en-US" sz="2400" dirty="0" err="1" smtClean="0"/>
              <a:t>uman</a:t>
            </a:r>
            <a:r>
              <a:rPr lang="en-US" sz="2400" dirty="0" smtClean="0"/>
              <a:t> </a:t>
            </a:r>
            <a:r>
              <a:rPr lang="en-US" sz="2400" dirty="0" err="1" smtClean="0"/>
              <a:t>poate</a:t>
            </a:r>
            <a:r>
              <a:rPr lang="en-US" sz="2400" dirty="0" smtClean="0"/>
              <a:t> </a:t>
            </a:r>
            <a:r>
              <a:rPr lang="en-US" sz="2400" dirty="0" err="1" smtClean="0"/>
              <a:t>testa</a:t>
            </a:r>
            <a:r>
              <a:rPr lang="en-US" sz="2400" dirty="0" smtClean="0"/>
              <a:t> </a:t>
            </a:r>
            <a:r>
              <a:rPr lang="en-US" sz="2400" dirty="0" err="1" smtClean="0"/>
              <a:t>capacitățile</a:t>
            </a:r>
            <a:r>
              <a:rPr lang="en-US" sz="2400" dirty="0" smtClean="0"/>
              <a:t> </a:t>
            </a:r>
            <a:r>
              <a:rPr lang="en-US" sz="2400" dirty="0" err="1" smtClean="0"/>
              <a:t>perceptuale</a:t>
            </a:r>
            <a:r>
              <a:rPr lang="en-US" sz="2400" dirty="0" smtClean="0"/>
              <a:t> ale </a:t>
            </a:r>
            <a:r>
              <a:rPr lang="en-US" sz="2400" dirty="0" err="1" smtClean="0"/>
              <a:t>interlocutorului</a:t>
            </a:r>
            <a:endParaRPr lang="en-US" sz="2400" dirty="0" smtClean="0"/>
          </a:p>
          <a:p>
            <a:pPr marL="457200" indent="-457200"/>
            <a:r>
              <a:rPr lang="en-US" sz="2400" dirty="0" err="1" smtClean="0"/>
              <a:t>Abilități</a:t>
            </a:r>
            <a:r>
              <a:rPr lang="en-US" sz="2400" dirty="0" smtClean="0"/>
              <a:t> </a:t>
            </a:r>
            <a:r>
              <a:rPr lang="en-US" sz="2400" dirty="0" err="1" smtClean="0"/>
              <a:t>necesare</a:t>
            </a:r>
            <a:r>
              <a:rPr lang="en-US" sz="2400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procesarea</a:t>
            </a:r>
            <a:r>
              <a:rPr lang="en-US" sz="2400" dirty="0"/>
              <a:t> </a:t>
            </a:r>
            <a:r>
              <a:rPr lang="en-US" sz="2400" dirty="0" err="1"/>
              <a:t>limbajului</a:t>
            </a:r>
            <a:r>
              <a:rPr lang="en-US" sz="2400" dirty="0"/>
              <a:t> natural (</a:t>
            </a:r>
            <a:r>
              <a:rPr lang="en-US" sz="2400" dirty="0" err="1"/>
              <a:t>comunicare</a:t>
            </a:r>
            <a:r>
              <a:rPr lang="en-US" sz="24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reprezentarea</a:t>
            </a:r>
            <a:r>
              <a:rPr lang="en-US" sz="2400" dirty="0"/>
              <a:t> </a:t>
            </a:r>
            <a:r>
              <a:rPr lang="en-US" sz="2400" dirty="0" err="1" smtClean="0"/>
              <a:t>cunoștiințelor</a:t>
            </a:r>
            <a:r>
              <a:rPr lang="en-US" sz="2400" dirty="0"/>
              <a:t> (</a:t>
            </a:r>
            <a:r>
              <a:rPr lang="en-US" sz="2400" dirty="0" err="1"/>
              <a:t>stocare</a:t>
            </a:r>
            <a:r>
              <a:rPr lang="en-US" sz="2400" dirty="0"/>
              <a:t> </a:t>
            </a:r>
            <a:r>
              <a:rPr lang="en-US" sz="2400" dirty="0" err="1"/>
              <a:t>informații</a:t>
            </a:r>
            <a:r>
              <a:rPr lang="en-US" sz="24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deducție</a:t>
            </a:r>
            <a:r>
              <a:rPr lang="en-US" sz="2400" dirty="0"/>
              <a:t> </a:t>
            </a:r>
            <a:r>
              <a:rPr lang="en-US" sz="2400" dirty="0" err="1" smtClean="0"/>
              <a:t>automată</a:t>
            </a:r>
            <a:r>
              <a:rPr lang="en-US" sz="2400" dirty="0"/>
              <a:t> (a </a:t>
            </a:r>
            <a:r>
              <a:rPr lang="en-US" sz="2400" dirty="0" err="1"/>
              <a:t>faptelor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baza</a:t>
            </a:r>
            <a:r>
              <a:rPr lang="en-US" sz="2400" dirty="0"/>
              <a:t> </a:t>
            </a:r>
            <a:r>
              <a:rPr lang="en-US" sz="2400" dirty="0" err="1"/>
              <a:t>cunoștiințelor</a:t>
            </a:r>
            <a:r>
              <a:rPr lang="en-US" sz="24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învățare</a:t>
            </a:r>
            <a:r>
              <a:rPr lang="en-US" sz="2400" dirty="0"/>
              <a:t> </a:t>
            </a:r>
            <a:r>
              <a:rPr lang="en-US" sz="2400" dirty="0" err="1" smtClean="0"/>
              <a:t>automată</a:t>
            </a:r>
            <a:r>
              <a:rPr lang="en-US" sz="2400" dirty="0"/>
              <a:t> (</a:t>
            </a:r>
            <a:r>
              <a:rPr lang="en-US" sz="2400" dirty="0" err="1"/>
              <a:t>detectare</a:t>
            </a:r>
            <a:r>
              <a:rPr lang="en-US" sz="2400" dirty="0"/>
              <a:t> de pattern-</a:t>
            </a:r>
            <a:r>
              <a:rPr lang="en-US" sz="2400" dirty="0" err="1"/>
              <a:t>uri</a:t>
            </a:r>
            <a:r>
              <a:rPr lang="en-US" sz="2400" dirty="0"/>
              <a:t>)</a:t>
            </a: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v</a:t>
            </a:r>
            <a:r>
              <a:rPr lang="en-US" sz="2400" dirty="0" err="1" smtClean="0"/>
              <a:t>edere</a:t>
            </a:r>
            <a:r>
              <a:rPr lang="en-US" sz="2400" dirty="0" smtClean="0"/>
              <a:t> </a:t>
            </a:r>
            <a:r>
              <a:rPr lang="en-US" sz="2400" dirty="0" err="1" smtClean="0"/>
              <a:t>artificială</a:t>
            </a:r>
            <a:r>
              <a:rPr lang="en-US" sz="2400" dirty="0" smtClean="0"/>
              <a:t> (</a:t>
            </a:r>
            <a:r>
              <a:rPr lang="en-US" sz="2400" dirty="0" err="1" smtClean="0"/>
              <a:t>perceperea</a:t>
            </a:r>
            <a:r>
              <a:rPr lang="en-US" sz="2400" dirty="0" smtClean="0"/>
              <a:t> </a:t>
            </a:r>
            <a:r>
              <a:rPr lang="en-US" sz="2400" dirty="0" err="1" smtClean="0"/>
              <a:t>obiectelor</a:t>
            </a:r>
            <a:r>
              <a:rPr lang="en-US" sz="2400" dirty="0" smtClean="0"/>
              <a:t>, a </a:t>
            </a:r>
            <a:r>
              <a:rPr lang="en-US" sz="2400" dirty="0" err="1" smtClean="0"/>
              <a:t>scenei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r</a:t>
            </a:r>
            <a:r>
              <a:rPr lang="en-US" sz="2400" dirty="0" err="1" smtClean="0"/>
              <a:t>obotică</a:t>
            </a:r>
            <a:r>
              <a:rPr lang="en-US" sz="2400" dirty="0" smtClean="0"/>
              <a:t> (</a:t>
            </a:r>
            <a:r>
              <a:rPr lang="en-US" sz="2400" dirty="0" err="1" smtClean="0"/>
              <a:t>manipularea</a:t>
            </a:r>
            <a:r>
              <a:rPr lang="en-US" sz="2400" dirty="0" smtClean="0"/>
              <a:t> </a:t>
            </a:r>
            <a:r>
              <a:rPr lang="en-US" sz="2400" dirty="0" err="1" smtClean="0"/>
              <a:t>obiectelor</a:t>
            </a:r>
            <a:r>
              <a:rPr lang="en-US" sz="2400" dirty="0" smtClean="0"/>
              <a:t>, </a:t>
            </a:r>
            <a:r>
              <a:rPr lang="en-US" sz="2400" dirty="0" err="1" smtClean="0"/>
              <a:t>mișcare</a:t>
            </a:r>
            <a:r>
              <a:rPr lang="en-US" sz="2400" dirty="0" smtClean="0"/>
              <a:t>)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2922"/>
            <a:ext cx="8229600" cy="1143000"/>
          </a:xfrm>
        </p:spPr>
        <p:txBody>
          <a:bodyPr/>
          <a:lstStyle/>
          <a:p>
            <a:r>
              <a:rPr lang="en-US" dirty="0" err="1" smtClean="0"/>
              <a:t>Testul</a:t>
            </a:r>
            <a:r>
              <a:rPr lang="en-US" dirty="0" smtClean="0"/>
              <a:t> “total” al </a:t>
            </a:r>
            <a:r>
              <a:rPr lang="en-US" dirty="0" err="1" smtClean="0"/>
              <a:t>lui</a:t>
            </a:r>
            <a:r>
              <a:rPr lang="en-US" dirty="0" smtClean="0"/>
              <a:t> Turing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243218"/>
            <a:ext cx="8229600" cy="3527260"/>
          </a:xfrm>
          <a:prstGeom prst="rect">
            <a:avLst/>
          </a:prstGeom>
          <a:noFill/>
          <a:ln w="762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90087" y="5067804"/>
            <a:ext cx="65109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1"/>
                </a:solidFill>
              </a:rPr>
              <a:t>Subdomenii</a:t>
            </a:r>
            <a:r>
              <a:rPr lang="en-US" sz="3200" dirty="0" smtClean="0">
                <a:solidFill>
                  <a:schemeClr val="accent1"/>
                </a:solidFill>
              </a:rPr>
              <a:t> ale </a:t>
            </a:r>
            <a:r>
              <a:rPr lang="en-US" sz="3200" dirty="0" err="1" smtClean="0">
                <a:solidFill>
                  <a:schemeClr val="accent1"/>
                </a:solidFill>
              </a:rPr>
              <a:t>Inteligenței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Artificiale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Ce</a:t>
            </a:r>
            <a:r>
              <a:rPr lang="en-US" sz="4000" dirty="0" smtClean="0"/>
              <a:t> </a:t>
            </a:r>
            <a:r>
              <a:rPr lang="en-US" sz="4000" dirty="0" err="1" smtClean="0"/>
              <a:t>este</a:t>
            </a:r>
            <a:r>
              <a:rPr lang="en-US" sz="4000" dirty="0" smtClean="0"/>
              <a:t> </a:t>
            </a:r>
            <a:r>
              <a:rPr lang="en-US" sz="4000" dirty="0" err="1" smtClean="0"/>
              <a:t>vederea</a:t>
            </a:r>
            <a:r>
              <a:rPr lang="en-US" sz="4000" dirty="0" smtClean="0"/>
              <a:t> </a:t>
            </a:r>
            <a:r>
              <a:rPr lang="en-US" sz="4000" dirty="0" err="1" smtClean="0"/>
              <a:t>artificială</a:t>
            </a:r>
            <a:r>
              <a:rPr lang="en-US" sz="4000" dirty="0" smtClean="0"/>
              <a:t>? 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42564" y="5455365"/>
            <a:ext cx="1637434" cy="877811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dirty="0" err="1" smtClean="0"/>
              <a:t>Gata</a:t>
            </a:r>
            <a:r>
              <a:rPr lang="en-US" dirty="0" smtClean="0"/>
              <a:t>?</a:t>
            </a:r>
          </a:p>
        </p:txBody>
      </p:sp>
      <p:pic>
        <p:nvPicPr>
          <p:cNvPr id="288772" name="Picture 4" descr="fig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2304" y="1423988"/>
            <a:ext cx="4612231" cy="401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005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Ce</a:t>
            </a:r>
            <a:r>
              <a:rPr lang="en-US" sz="4000" dirty="0" smtClean="0"/>
              <a:t> </a:t>
            </a:r>
            <a:r>
              <a:rPr lang="en-US" sz="4000" dirty="0" err="1" smtClean="0"/>
              <a:t>este</a:t>
            </a:r>
            <a:r>
              <a:rPr lang="en-US" sz="4000" dirty="0" smtClean="0"/>
              <a:t> </a:t>
            </a:r>
            <a:r>
              <a:rPr lang="en-US" sz="4000" dirty="0" err="1" smtClean="0"/>
              <a:t>vederea</a:t>
            </a:r>
            <a:r>
              <a:rPr lang="en-US" sz="4000" dirty="0" smtClean="0"/>
              <a:t> </a:t>
            </a:r>
            <a:r>
              <a:rPr lang="en-US" sz="4000" dirty="0" err="1" smtClean="0"/>
              <a:t>artificială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09575" y="1131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7" name="Picture 6" descr="Computer_ey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4" b="3448"/>
          <a:stretch/>
        </p:blipFill>
        <p:spPr>
          <a:xfrm>
            <a:off x="2675281" y="1143000"/>
            <a:ext cx="4159602" cy="3528232"/>
          </a:xfrm>
          <a:prstGeom prst="rect">
            <a:avLst/>
          </a:prstGeom>
        </p:spPr>
      </p:pic>
      <p:sp>
        <p:nvSpPr>
          <p:cNvPr id="8" name="Content Placeholder 14"/>
          <p:cNvSpPr txBox="1">
            <a:spLocks/>
          </p:cNvSpPr>
          <p:nvPr/>
        </p:nvSpPr>
        <p:spPr>
          <a:xfrm>
            <a:off x="119407" y="4751517"/>
            <a:ext cx="8947416" cy="20712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Înzestrarea</a:t>
            </a:r>
            <a:r>
              <a:rPr lang="en-US" dirty="0" smtClean="0"/>
              <a:t> </a:t>
            </a:r>
            <a:r>
              <a:rPr lang="en-US" dirty="0" err="1" smtClean="0"/>
              <a:t>computerelor</a:t>
            </a:r>
            <a:r>
              <a:rPr lang="en-US" dirty="0" smtClean="0"/>
              <a:t> cu un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vizual</a:t>
            </a:r>
            <a:r>
              <a:rPr lang="en-US" dirty="0" smtClean="0"/>
              <a:t> </a:t>
            </a:r>
            <a:r>
              <a:rPr lang="en-US" dirty="0" err="1" smtClean="0"/>
              <a:t>asemănător</a:t>
            </a:r>
            <a:r>
              <a:rPr lang="en-US" dirty="0" smtClean="0"/>
              <a:t> cu </a:t>
            </a:r>
            <a:r>
              <a:rPr lang="en-US" dirty="0" err="1" smtClean="0"/>
              <a:t>sistemul</a:t>
            </a:r>
            <a:r>
              <a:rPr lang="en-US" dirty="0" smtClean="0"/>
              <a:t> </a:t>
            </a:r>
            <a:r>
              <a:rPr lang="en-US" dirty="0" err="1" smtClean="0"/>
              <a:t>vizual</a:t>
            </a:r>
            <a:r>
              <a:rPr lang="en-US" dirty="0" smtClean="0"/>
              <a:t> </a:t>
            </a:r>
            <a:r>
              <a:rPr lang="en-US" dirty="0" err="1" smtClean="0"/>
              <a:t>uman</a:t>
            </a:r>
            <a:endParaRPr lang="en-US" dirty="0" smtClean="0"/>
          </a:p>
          <a:p>
            <a:r>
              <a:rPr lang="en-US" dirty="0" err="1" smtClean="0"/>
              <a:t>Scrierea</a:t>
            </a:r>
            <a:r>
              <a:rPr lang="en-US" dirty="0" smtClean="0"/>
              <a:t> de </a:t>
            </a:r>
            <a:r>
              <a:rPr lang="en-US" dirty="0" err="1" smtClean="0"/>
              <a:t>programe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calculator care pot </a:t>
            </a:r>
            <a:r>
              <a:rPr lang="en-US" dirty="0" err="1" smtClean="0"/>
              <a:t>interpreta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r>
              <a:rPr lang="en-US" dirty="0" smtClean="0"/>
              <a:t>/video-</a:t>
            </a:r>
            <a:r>
              <a:rPr lang="en-US" dirty="0" err="1" smtClean="0"/>
              <a:t>uri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594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Scopul</a:t>
            </a:r>
            <a:r>
              <a:rPr lang="en-US" sz="4000" dirty="0" smtClean="0"/>
              <a:t> </a:t>
            </a:r>
            <a:r>
              <a:rPr lang="en-US" sz="4000" dirty="0" err="1" smtClean="0"/>
              <a:t>vederii</a:t>
            </a:r>
            <a:r>
              <a:rPr lang="en-US" sz="4000" dirty="0" smtClean="0"/>
              <a:t> </a:t>
            </a:r>
            <a:r>
              <a:rPr lang="en-US" sz="4000" dirty="0" err="1" smtClean="0"/>
              <a:t>artificiale</a:t>
            </a:r>
            <a:endParaRPr lang="en-US" sz="4000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09575" y="1131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Content Placeholder 14"/>
          <p:cNvSpPr txBox="1">
            <a:spLocks/>
          </p:cNvSpPr>
          <p:nvPr/>
        </p:nvSpPr>
        <p:spPr>
          <a:xfrm>
            <a:off x="196584" y="1143000"/>
            <a:ext cx="8947416" cy="1350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Extragerea</a:t>
            </a:r>
            <a:r>
              <a:rPr lang="en-US" dirty="0" smtClean="0"/>
              <a:t> </a:t>
            </a:r>
            <a:r>
              <a:rPr lang="en-US" dirty="0" err="1" smtClean="0"/>
              <a:t>informației</a:t>
            </a:r>
            <a:r>
              <a:rPr lang="en-US" dirty="0" smtClean="0"/>
              <a:t> din </a:t>
            </a:r>
            <a:r>
              <a:rPr lang="en-US" dirty="0" err="1" smtClean="0"/>
              <a:t>pixeli</a:t>
            </a:r>
            <a:endParaRPr lang="en-US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5875" y="1958989"/>
            <a:ext cx="3452482" cy="3445361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46"/>
          <p:cNvSpPr txBox="1">
            <a:spLocks noChangeArrowheads="1"/>
          </p:cNvSpPr>
          <p:nvPr/>
        </p:nvSpPr>
        <p:spPr bwMode="auto">
          <a:xfrm>
            <a:off x="7081309" y="6605588"/>
            <a:ext cx="21050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</a:t>
            </a:r>
            <a:r>
              <a:rPr lang="en-US" sz="1200" dirty="0"/>
              <a:t>S</a:t>
            </a:r>
            <a:r>
              <a:rPr lang="en-US" sz="1200" dirty="0" smtClean="0"/>
              <a:t>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235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/>
          <a:lstStyle/>
          <a:p>
            <a:r>
              <a:rPr lang="en-US" dirty="0" err="1" smtClean="0"/>
              <a:t>Noi</a:t>
            </a:r>
            <a:r>
              <a:rPr lang="en-US" dirty="0" smtClean="0"/>
              <a:t> = </a:t>
            </a:r>
            <a:r>
              <a:rPr lang="en-US" dirty="0" err="1" smtClean="0"/>
              <a:t>cei</a:t>
            </a:r>
            <a:r>
              <a:rPr lang="en-US" dirty="0" smtClean="0"/>
              <a:t> care </a:t>
            </a:r>
            <a:r>
              <a:rPr lang="en-US" dirty="0" err="1" smtClean="0"/>
              <a:t>predăm</a:t>
            </a:r>
            <a:endParaRPr lang="en-US" dirty="0"/>
          </a:p>
        </p:txBody>
      </p:sp>
      <p:pic>
        <p:nvPicPr>
          <p:cNvPr id="4" name="Picture 3" descr="balexe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6" r="10129" b="42042"/>
          <a:stretch/>
        </p:blipFill>
        <p:spPr>
          <a:xfrm>
            <a:off x="718486" y="2127329"/>
            <a:ext cx="1804573" cy="2046263"/>
          </a:xfrm>
          <a:prstGeom prst="rect">
            <a:avLst/>
          </a:prstGeom>
        </p:spPr>
      </p:pic>
      <p:pic>
        <p:nvPicPr>
          <p:cNvPr id="5" name="Picture 4" descr="radu_ionescu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1908" y="2092744"/>
            <a:ext cx="1838518" cy="2080848"/>
          </a:xfrm>
          <a:prstGeom prst="rect">
            <a:avLst/>
          </a:prstGeom>
        </p:spPr>
      </p:pic>
      <p:pic>
        <p:nvPicPr>
          <p:cNvPr id="6" name="Picture 5" descr="Lili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5" r="6217" b="19734"/>
          <a:stretch/>
        </p:blipFill>
        <p:spPr>
          <a:xfrm>
            <a:off x="6382837" y="2127329"/>
            <a:ext cx="1821281" cy="2080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274" y="4210141"/>
            <a:ext cx="26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Bogdan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9622" y="4210141"/>
            <a:ext cx="26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Radu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2569" y="4210141"/>
            <a:ext cx="26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Iuliana</a:t>
            </a:r>
            <a:endParaRPr lang="en-US" sz="2400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638382"/>
            <a:ext cx="3391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Curs (50%)</a:t>
            </a:r>
          </a:p>
          <a:p>
            <a:pPr algn="ctr"/>
            <a:r>
              <a:rPr lang="en-US" sz="2000" dirty="0" err="1" smtClean="0"/>
              <a:t>Laborator</a:t>
            </a:r>
            <a:r>
              <a:rPr lang="en-US" sz="2000" dirty="0" smtClean="0"/>
              <a:t> (100%)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907365" y="4630955"/>
            <a:ext cx="339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Curs (50%)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85098" y="4641268"/>
            <a:ext cx="3391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Corectat</a:t>
            </a:r>
            <a:r>
              <a:rPr lang="en-US" sz="2000" dirty="0" smtClean="0"/>
              <a:t> </a:t>
            </a:r>
            <a:r>
              <a:rPr lang="en-US" sz="2000" dirty="0" err="1" smtClean="0"/>
              <a:t>teme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7609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Scopul</a:t>
            </a:r>
            <a:r>
              <a:rPr lang="en-US" sz="4000" dirty="0" smtClean="0"/>
              <a:t> </a:t>
            </a:r>
            <a:r>
              <a:rPr lang="en-US" sz="4000" dirty="0" err="1" smtClean="0"/>
              <a:t>vederii</a:t>
            </a:r>
            <a:r>
              <a:rPr lang="en-US" sz="4000" dirty="0" smtClean="0"/>
              <a:t> </a:t>
            </a:r>
            <a:r>
              <a:rPr lang="en-US" sz="4000" dirty="0" err="1" smtClean="0"/>
              <a:t>artificiale</a:t>
            </a:r>
            <a:endParaRPr lang="en-US" sz="4000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09575" y="1131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Content Placeholder 14"/>
          <p:cNvSpPr txBox="1">
            <a:spLocks/>
          </p:cNvSpPr>
          <p:nvPr/>
        </p:nvSpPr>
        <p:spPr>
          <a:xfrm>
            <a:off x="196584" y="1143000"/>
            <a:ext cx="8947416" cy="410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Extragerea</a:t>
            </a:r>
            <a:r>
              <a:rPr lang="en-US" dirty="0" smtClean="0"/>
              <a:t> </a:t>
            </a:r>
            <a:r>
              <a:rPr lang="en-US" dirty="0" err="1" smtClean="0"/>
              <a:t>informației</a:t>
            </a:r>
            <a:r>
              <a:rPr lang="en-US" dirty="0" smtClean="0"/>
              <a:t> din </a:t>
            </a:r>
            <a:r>
              <a:rPr lang="en-US" dirty="0" err="1" smtClean="0"/>
              <a:t>pixeli</a:t>
            </a:r>
            <a:endParaRPr lang="en-US" dirty="0" smtClean="0"/>
          </a:p>
        </p:txBody>
      </p:sp>
      <p:pic>
        <p:nvPicPr>
          <p:cNvPr id="6" name="Picture 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657" y="2388443"/>
            <a:ext cx="4200729" cy="3059305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098871" y="5780669"/>
            <a:ext cx="2592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Vederea</a:t>
            </a:r>
            <a:r>
              <a:rPr lang="en-US" sz="2800" dirty="0" smtClean="0"/>
              <a:t> </a:t>
            </a:r>
            <a:r>
              <a:rPr lang="en-US" sz="2800" dirty="0" err="1" smtClean="0"/>
              <a:t>umană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2239262" y="3960636"/>
            <a:ext cx="175464" cy="15876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620187" y="2300099"/>
            <a:ext cx="4488534" cy="3982266"/>
            <a:chOff x="4620187" y="2300099"/>
            <a:chExt cx="4488534" cy="3982266"/>
          </a:xfrm>
        </p:grpSpPr>
        <p:sp>
          <p:nvSpPr>
            <p:cNvPr id="9" name="TextBox 8"/>
            <p:cNvSpPr txBox="1"/>
            <p:nvPr/>
          </p:nvSpPr>
          <p:spPr>
            <a:xfrm>
              <a:off x="5104585" y="5759145"/>
              <a:ext cx="3810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/>
                <a:t>Vederea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calculatoarelor</a:t>
              </a:r>
              <a:endParaRPr lang="en-US" sz="2800" dirty="0"/>
            </a:p>
          </p:txBody>
        </p:sp>
        <p:pic>
          <p:nvPicPr>
            <p:cNvPr id="4" name="Picture 3" descr="scenaCurs1_pixeliValu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187" y="2300099"/>
              <a:ext cx="4488534" cy="327450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620187" y="2388442"/>
              <a:ext cx="4488534" cy="3126367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>
            <a:off x="2453609" y="4036865"/>
            <a:ext cx="2166578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6"/>
          <p:cNvSpPr txBox="1">
            <a:spLocks noChangeArrowheads="1"/>
          </p:cNvSpPr>
          <p:nvPr/>
        </p:nvSpPr>
        <p:spPr bwMode="auto">
          <a:xfrm>
            <a:off x="7081309" y="6605588"/>
            <a:ext cx="21050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</a:t>
            </a:r>
            <a:r>
              <a:rPr lang="en-US" sz="1200" dirty="0"/>
              <a:t>S</a:t>
            </a:r>
            <a:r>
              <a:rPr lang="en-US" sz="1200" dirty="0" smtClean="0"/>
              <a:t>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494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Ce</a:t>
            </a:r>
            <a:r>
              <a:rPr lang="en-US" sz="4000" dirty="0" smtClean="0"/>
              <a:t> </a:t>
            </a:r>
            <a:r>
              <a:rPr lang="en-US" sz="4000" dirty="0" err="1" smtClean="0"/>
              <a:t>informații</a:t>
            </a:r>
            <a:r>
              <a:rPr lang="en-US" sz="4000" dirty="0" smtClean="0"/>
              <a:t> </a:t>
            </a:r>
            <a:r>
              <a:rPr lang="en-US" sz="4000" dirty="0" err="1" smtClean="0"/>
              <a:t>extragem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409575" y="11318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Content Placeholder 14"/>
          <p:cNvSpPr txBox="1">
            <a:spLocks/>
          </p:cNvSpPr>
          <p:nvPr/>
        </p:nvSpPr>
        <p:spPr>
          <a:xfrm>
            <a:off x="196584" y="1143000"/>
            <a:ext cx="8947416" cy="410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6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657" y="2388443"/>
            <a:ext cx="4200729" cy="3059305"/>
          </a:xfrm>
          <a:prstGeom prst="rect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4711808" y="2422440"/>
            <a:ext cx="4244040" cy="3698311"/>
            <a:chOff x="4711808" y="2422440"/>
            <a:chExt cx="4244040" cy="3698311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1808" y="2431750"/>
              <a:ext cx="4200729" cy="305930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Group 4"/>
            <p:cNvGrpSpPr>
              <a:grpSpLocks/>
            </p:cNvGrpSpPr>
            <p:nvPr/>
          </p:nvGrpSpPr>
          <p:grpSpPr bwMode="auto">
            <a:xfrm>
              <a:off x="4711808" y="2422440"/>
              <a:ext cx="4200729" cy="2472768"/>
              <a:chOff x="336" y="585"/>
              <a:chExt cx="2256" cy="1328"/>
            </a:xfrm>
          </p:grpSpPr>
          <p:sp>
            <p:nvSpPr>
              <p:cNvPr id="15" name="Line 5"/>
              <p:cNvSpPr>
                <a:spLocks noChangeShapeType="1"/>
              </p:cNvSpPr>
              <p:nvPr/>
            </p:nvSpPr>
            <p:spPr bwMode="auto">
              <a:xfrm>
                <a:off x="336" y="1607"/>
                <a:ext cx="2256" cy="1"/>
              </a:xfrm>
              <a:prstGeom prst="line">
                <a:avLst/>
              </a:prstGeom>
              <a:noFill/>
              <a:ln w="25400">
                <a:solidFill>
                  <a:srgbClr val="00FF00"/>
                </a:solidFill>
                <a:prstDash val="sysDash"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" name="Freeform 6"/>
              <p:cNvSpPr>
                <a:spLocks noChangeArrowheads="1"/>
              </p:cNvSpPr>
              <p:nvPr/>
            </p:nvSpPr>
            <p:spPr bwMode="auto">
              <a:xfrm>
                <a:off x="336" y="1628"/>
                <a:ext cx="2256" cy="168"/>
              </a:xfrm>
              <a:custGeom>
                <a:avLst/>
                <a:gdLst/>
                <a:ahLst/>
                <a:cxnLst>
                  <a:cxn ang="0">
                    <a:pos x="0" y="177"/>
                  </a:cxn>
                  <a:cxn ang="0">
                    <a:pos x="670" y="6"/>
                  </a:cxn>
                  <a:cxn ang="0">
                    <a:pos x="810" y="0"/>
                  </a:cxn>
                  <a:cxn ang="0">
                    <a:pos x="1219" y="9"/>
                  </a:cxn>
                  <a:cxn ang="0">
                    <a:pos x="1296" y="47"/>
                  </a:cxn>
                  <a:cxn ang="0">
                    <a:pos x="1438" y="40"/>
                  </a:cxn>
                  <a:cxn ang="0">
                    <a:pos x="1567" y="107"/>
                  </a:cxn>
                  <a:cxn ang="0">
                    <a:pos x="2304" y="155"/>
                  </a:cxn>
                </a:cxnLst>
                <a:rect l="0" t="0" r="r" b="b"/>
                <a:pathLst>
                  <a:path w="2304" h="177">
                    <a:moveTo>
                      <a:pt x="0" y="177"/>
                    </a:moveTo>
                    <a:lnTo>
                      <a:pt x="670" y="6"/>
                    </a:lnTo>
                    <a:lnTo>
                      <a:pt x="810" y="0"/>
                    </a:lnTo>
                    <a:lnTo>
                      <a:pt x="1219" y="9"/>
                    </a:lnTo>
                    <a:lnTo>
                      <a:pt x="1296" y="47"/>
                    </a:lnTo>
                    <a:lnTo>
                      <a:pt x="1438" y="40"/>
                    </a:lnTo>
                    <a:lnTo>
                      <a:pt x="1567" y="107"/>
                    </a:lnTo>
                    <a:lnTo>
                      <a:pt x="2304" y="155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Freeform 7"/>
              <p:cNvSpPr>
                <a:spLocks noChangeArrowheads="1"/>
              </p:cNvSpPr>
              <p:nvPr/>
            </p:nvSpPr>
            <p:spPr bwMode="auto">
              <a:xfrm>
                <a:off x="544" y="585"/>
                <a:ext cx="2046" cy="6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20" y="245"/>
                  </a:cxn>
                  <a:cxn ang="0">
                    <a:pos x="304" y="291"/>
                  </a:cxn>
                  <a:cxn ang="0">
                    <a:pos x="354" y="391"/>
                  </a:cxn>
                  <a:cxn ang="0">
                    <a:pos x="390" y="403"/>
                  </a:cxn>
                  <a:cxn ang="0">
                    <a:pos x="458" y="564"/>
                  </a:cxn>
                  <a:cxn ang="0">
                    <a:pos x="378" y="564"/>
                  </a:cxn>
                  <a:cxn ang="0">
                    <a:pos x="410" y="617"/>
                  </a:cxn>
                  <a:cxn ang="0">
                    <a:pos x="467" y="615"/>
                  </a:cxn>
                  <a:cxn ang="0">
                    <a:pos x="510" y="665"/>
                  </a:cxn>
                  <a:cxn ang="0">
                    <a:pos x="599" y="631"/>
                  </a:cxn>
                  <a:cxn ang="0">
                    <a:pos x="652" y="643"/>
                  </a:cxn>
                  <a:cxn ang="0">
                    <a:pos x="832" y="603"/>
                  </a:cxn>
                  <a:cxn ang="0">
                    <a:pos x="988" y="629"/>
                  </a:cxn>
                  <a:cxn ang="0">
                    <a:pos x="1062" y="528"/>
                  </a:cxn>
                  <a:cxn ang="0">
                    <a:pos x="1180" y="533"/>
                  </a:cxn>
                  <a:cxn ang="0">
                    <a:pos x="1166" y="514"/>
                  </a:cxn>
                  <a:cxn ang="0">
                    <a:pos x="1314" y="322"/>
                  </a:cxn>
                  <a:cxn ang="0">
                    <a:pos x="1372" y="310"/>
                  </a:cxn>
                  <a:cxn ang="0">
                    <a:pos x="1372" y="197"/>
                  </a:cxn>
                  <a:cxn ang="0">
                    <a:pos x="1420" y="197"/>
                  </a:cxn>
                  <a:cxn ang="0">
                    <a:pos x="1446" y="228"/>
                  </a:cxn>
                  <a:cxn ang="0">
                    <a:pos x="1449" y="288"/>
                  </a:cxn>
                  <a:cxn ang="0">
                    <a:pos x="1823" y="221"/>
                  </a:cxn>
                  <a:cxn ang="0">
                    <a:pos x="1826" y="82"/>
                  </a:cxn>
                  <a:cxn ang="0">
                    <a:pos x="1900" y="53"/>
                  </a:cxn>
                  <a:cxn ang="0">
                    <a:pos x="1922" y="96"/>
                  </a:cxn>
                  <a:cxn ang="0">
                    <a:pos x="1922" y="199"/>
                  </a:cxn>
                  <a:cxn ang="0">
                    <a:pos x="2090" y="161"/>
                  </a:cxn>
                </a:cxnLst>
                <a:rect l="0" t="0" r="r" b="b"/>
                <a:pathLst>
                  <a:path w="2090" h="665">
                    <a:moveTo>
                      <a:pt x="0" y="0"/>
                    </a:moveTo>
                    <a:cubicBezTo>
                      <a:pt x="37" y="41"/>
                      <a:pt x="167" y="196"/>
                      <a:pt x="220" y="245"/>
                    </a:cubicBezTo>
                    <a:lnTo>
                      <a:pt x="304" y="291"/>
                    </a:lnTo>
                    <a:lnTo>
                      <a:pt x="354" y="391"/>
                    </a:lnTo>
                    <a:lnTo>
                      <a:pt x="390" y="403"/>
                    </a:lnTo>
                    <a:lnTo>
                      <a:pt x="458" y="564"/>
                    </a:lnTo>
                    <a:lnTo>
                      <a:pt x="378" y="564"/>
                    </a:lnTo>
                    <a:lnTo>
                      <a:pt x="410" y="617"/>
                    </a:lnTo>
                    <a:lnTo>
                      <a:pt x="467" y="615"/>
                    </a:lnTo>
                    <a:lnTo>
                      <a:pt x="510" y="665"/>
                    </a:lnTo>
                    <a:lnTo>
                      <a:pt x="599" y="631"/>
                    </a:lnTo>
                    <a:lnTo>
                      <a:pt x="652" y="643"/>
                    </a:lnTo>
                    <a:lnTo>
                      <a:pt x="832" y="603"/>
                    </a:lnTo>
                    <a:lnTo>
                      <a:pt x="988" y="629"/>
                    </a:lnTo>
                    <a:lnTo>
                      <a:pt x="1062" y="528"/>
                    </a:lnTo>
                    <a:lnTo>
                      <a:pt x="1180" y="533"/>
                    </a:lnTo>
                    <a:lnTo>
                      <a:pt x="1166" y="514"/>
                    </a:lnTo>
                    <a:lnTo>
                      <a:pt x="1314" y="322"/>
                    </a:lnTo>
                    <a:lnTo>
                      <a:pt x="1372" y="310"/>
                    </a:lnTo>
                    <a:lnTo>
                      <a:pt x="1372" y="197"/>
                    </a:lnTo>
                    <a:lnTo>
                      <a:pt x="1420" y="197"/>
                    </a:lnTo>
                    <a:lnTo>
                      <a:pt x="1446" y="228"/>
                    </a:lnTo>
                    <a:lnTo>
                      <a:pt x="1449" y="288"/>
                    </a:lnTo>
                    <a:lnTo>
                      <a:pt x="1823" y="221"/>
                    </a:lnTo>
                    <a:lnTo>
                      <a:pt x="1826" y="82"/>
                    </a:lnTo>
                    <a:lnTo>
                      <a:pt x="1900" y="53"/>
                    </a:lnTo>
                    <a:lnTo>
                      <a:pt x="1922" y="96"/>
                    </a:lnTo>
                    <a:lnTo>
                      <a:pt x="1922" y="199"/>
                    </a:lnTo>
                    <a:lnTo>
                      <a:pt x="2090" y="161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Freeform 8"/>
              <p:cNvSpPr>
                <a:spLocks noChangeArrowheads="1"/>
              </p:cNvSpPr>
              <p:nvPr/>
            </p:nvSpPr>
            <p:spPr bwMode="auto">
              <a:xfrm>
                <a:off x="726" y="953"/>
                <a:ext cx="156" cy="743"/>
              </a:xfrm>
              <a:custGeom>
                <a:avLst/>
                <a:gdLst/>
                <a:ahLst/>
                <a:cxnLst>
                  <a:cxn ang="0">
                    <a:pos x="159" y="2"/>
                  </a:cxn>
                  <a:cxn ang="0">
                    <a:pos x="32" y="0"/>
                  </a:cxn>
                  <a:cxn ang="0">
                    <a:pos x="0" y="782"/>
                  </a:cxn>
                </a:cxnLst>
                <a:rect l="0" t="0" r="r" b="b"/>
                <a:pathLst>
                  <a:path w="159" h="782">
                    <a:moveTo>
                      <a:pt x="159" y="2"/>
                    </a:moveTo>
                    <a:lnTo>
                      <a:pt x="32" y="0"/>
                    </a:lnTo>
                    <a:lnTo>
                      <a:pt x="0" y="782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366" y="1158"/>
                <a:ext cx="5" cy="481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0" name="Freeform 10"/>
              <p:cNvSpPr>
                <a:spLocks noChangeArrowheads="1"/>
              </p:cNvSpPr>
              <p:nvPr/>
            </p:nvSpPr>
            <p:spPr bwMode="auto">
              <a:xfrm>
                <a:off x="1511" y="1183"/>
                <a:ext cx="12" cy="45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480"/>
                  </a:cxn>
                </a:cxnLst>
                <a:rect l="0" t="0" r="r" b="b"/>
                <a:pathLst>
                  <a:path w="12" h="480">
                    <a:moveTo>
                      <a:pt x="0" y="0"/>
                    </a:moveTo>
                    <a:lnTo>
                      <a:pt x="12" y="480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Freeform 11"/>
              <p:cNvSpPr>
                <a:spLocks noChangeArrowheads="1"/>
              </p:cNvSpPr>
              <p:nvPr/>
            </p:nvSpPr>
            <p:spPr bwMode="auto">
              <a:xfrm>
                <a:off x="1830" y="893"/>
                <a:ext cx="43" cy="83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58"/>
                  </a:cxn>
                  <a:cxn ang="0">
                    <a:pos x="24" y="89"/>
                  </a:cxn>
                  <a:cxn ang="0">
                    <a:pos x="44" y="883"/>
                  </a:cxn>
                </a:cxnLst>
                <a:rect l="0" t="0" r="r" b="b"/>
                <a:pathLst>
                  <a:path w="44" h="883">
                    <a:moveTo>
                      <a:pt x="0" y="0"/>
                    </a:moveTo>
                    <a:lnTo>
                      <a:pt x="8" y="58"/>
                    </a:lnTo>
                    <a:lnTo>
                      <a:pt x="24" y="89"/>
                    </a:lnTo>
                    <a:lnTo>
                      <a:pt x="44" y="883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" name="Freeform 12"/>
              <p:cNvSpPr>
                <a:spLocks noChangeArrowheads="1"/>
              </p:cNvSpPr>
              <p:nvPr/>
            </p:nvSpPr>
            <p:spPr bwMode="auto">
              <a:xfrm>
                <a:off x="1699" y="1091"/>
                <a:ext cx="42" cy="5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" y="5"/>
                  </a:cxn>
                  <a:cxn ang="0">
                    <a:pos x="43" y="607"/>
                  </a:cxn>
                </a:cxnLst>
                <a:rect l="0" t="0" r="r" b="b"/>
                <a:pathLst>
                  <a:path w="43" h="607">
                    <a:moveTo>
                      <a:pt x="0" y="0"/>
                    </a:moveTo>
                    <a:lnTo>
                      <a:pt x="36" y="5"/>
                    </a:lnTo>
                    <a:lnTo>
                      <a:pt x="43" y="607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>
                <a:off x="1135" y="1183"/>
                <a:ext cx="1" cy="456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Freeform 14"/>
              <p:cNvSpPr>
                <a:spLocks noChangeArrowheads="1"/>
              </p:cNvSpPr>
              <p:nvPr/>
            </p:nvSpPr>
            <p:spPr bwMode="auto">
              <a:xfrm>
                <a:off x="336" y="590"/>
                <a:ext cx="576" cy="5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22" y="377"/>
                  </a:cxn>
                  <a:cxn ang="0">
                    <a:pos x="588" y="562"/>
                  </a:cxn>
                </a:cxnLst>
                <a:rect l="0" t="0" r="r" b="b"/>
                <a:pathLst>
                  <a:path w="588" h="562">
                    <a:moveTo>
                      <a:pt x="0" y="0"/>
                    </a:moveTo>
                    <a:lnTo>
                      <a:pt x="422" y="377"/>
                    </a:lnTo>
                    <a:lnTo>
                      <a:pt x="588" y="562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Freeform 15"/>
              <p:cNvSpPr>
                <a:spLocks noChangeArrowheads="1"/>
              </p:cNvSpPr>
              <p:nvPr/>
            </p:nvSpPr>
            <p:spPr bwMode="auto">
              <a:xfrm>
                <a:off x="1583" y="1087"/>
                <a:ext cx="22" cy="5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598"/>
                  </a:cxn>
                  <a:cxn ang="0">
                    <a:pos x="23" y="629"/>
                  </a:cxn>
                </a:cxnLst>
                <a:rect l="0" t="0" r="r" b="b"/>
                <a:pathLst>
                  <a:path w="23" h="629">
                    <a:moveTo>
                      <a:pt x="0" y="0"/>
                    </a:moveTo>
                    <a:lnTo>
                      <a:pt x="8" y="598"/>
                    </a:lnTo>
                    <a:lnTo>
                      <a:pt x="23" y="629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Freeform 16"/>
              <p:cNvSpPr>
                <a:spLocks noChangeArrowheads="1"/>
              </p:cNvSpPr>
              <p:nvPr/>
            </p:nvSpPr>
            <p:spPr bwMode="auto">
              <a:xfrm>
                <a:off x="977" y="1215"/>
                <a:ext cx="69" cy="424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10" y="31"/>
                  </a:cxn>
                  <a:cxn ang="0">
                    <a:pos x="0" y="436"/>
                  </a:cxn>
                  <a:cxn ang="0">
                    <a:pos x="18" y="446"/>
                  </a:cxn>
                </a:cxnLst>
                <a:rect l="0" t="0" r="r" b="b"/>
                <a:pathLst>
                  <a:path w="70" h="446">
                    <a:moveTo>
                      <a:pt x="70" y="0"/>
                    </a:moveTo>
                    <a:lnTo>
                      <a:pt x="10" y="31"/>
                    </a:lnTo>
                    <a:lnTo>
                      <a:pt x="0" y="436"/>
                    </a:lnTo>
                    <a:lnTo>
                      <a:pt x="18" y="446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" name="Freeform 17"/>
              <p:cNvSpPr>
                <a:spLocks noChangeArrowheads="1"/>
              </p:cNvSpPr>
              <p:nvPr/>
            </p:nvSpPr>
            <p:spPr bwMode="auto">
              <a:xfrm>
                <a:off x="1746" y="863"/>
                <a:ext cx="846" cy="228"/>
              </a:xfrm>
              <a:custGeom>
                <a:avLst/>
                <a:gdLst/>
                <a:ahLst/>
                <a:cxnLst>
                  <a:cxn ang="0">
                    <a:pos x="0" y="240"/>
                  </a:cxn>
                  <a:cxn ang="0">
                    <a:pos x="96" y="144"/>
                  </a:cxn>
                  <a:cxn ang="0">
                    <a:pos x="864" y="0"/>
                  </a:cxn>
                </a:cxnLst>
                <a:rect l="0" t="0" r="r" b="b"/>
                <a:pathLst>
                  <a:path w="864" h="240">
                    <a:moveTo>
                      <a:pt x="0" y="240"/>
                    </a:moveTo>
                    <a:lnTo>
                      <a:pt x="96" y="144"/>
                    </a:lnTo>
                    <a:lnTo>
                      <a:pt x="864" y="0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Freeform 18"/>
              <p:cNvSpPr>
                <a:spLocks noChangeArrowheads="1"/>
              </p:cNvSpPr>
              <p:nvPr/>
            </p:nvSpPr>
            <p:spPr bwMode="auto">
              <a:xfrm>
                <a:off x="336" y="1639"/>
                <a:ext cx="752" cy="274"/>
              </a:xfrm>
              <a:custGeom>
                <a:avLst/>
                <a:gdLst/>
                <a:ahLst/>
                <a:cxnLst>
                  <a:cxn ang="0">
                    <a:pos x="0" y="288"/>
                  </a:cxn>
                  <a:cxn ang="0">
                    <a:pos x="720" y="96"/>
                  </a:cxn>
                  <a:cxn ang="0">
                    <a:pos x="768" y="0"/>
                  </a:cxn>
                </a:cxnLst>
                <a:rect l="0" t="0" r="r" b="b"/>
                <a:pathLst>
                  <a:path w="768" h="288">
                    <a:moveTo>
                      <a:pt x="0" y="288"/>
                    </a:moveTo>
                    <a:lnTo>
                      <a:pt x="720" y="96"/>
                    </a:lnTo>
                    <a:lnTo>
                      <a:pt x="768" y="0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Freeform 19"/>
              <p:cNvSpPr>
                <a:spLocks noChangeArrowheads="1"/>
              </p:cNvSpPr>
              <p:nvPr/>
            </p:nvSpPr>
            <p:spPr bwMode="auto">
              <a:xfrm>
                <a:off x="940" y="1169"/>
                <a:ext cx="44" cy="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5" y="79"/>
                  </a:cxn>
                </a:cxnLst>
                <a:rect l="0" t="0" r="r" b="b"/>
                <a:pathLst>
                  <a:path w="45" h="79">
                    <a:moveTo>
                      <a:pt x="0" y="0"/>
                    </a:moveTo>
                    <a:lnTo>
                      <a:pt x="45" y="79"/>
                    </a:lnTo>
                  </a:path>
                </a:pathLst>
              </a:custGeom>
              <a:noFill/>
              <a:ln w="25400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defTabSz="457200">
                  <a:lnSpc>
                    <a:spcPct val="86000"/>
                  </a:lnSpc>
                  <a:spcBef>
                    <a:spcPct val="0"/>
                  </a:spcBef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z="2400" b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4897578" y="5595350"/>
              <a:ext cx="4058270" cy="5254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defTabSz="457200">
                <a:spcBef>
                  <a:spcPts val="750"/>
                </a:spcBef>
                <a:buClr>
                  <a:srgbClr val="FFFFFF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GB" sz="2800" dirty="0" err="1" smtClean="0">
                  <a:solidFill>
                    <a:prstClr val="black"/>
                  </a:solidFill>
                  <a:latin typeface="Calibri"/>
                  <a:cs typeface="Arial" pitchFamily="34" charset="0"/>
                </a:rPr>
                <a:t>Informații</a:t>
              </a:r>
              <a:r>
                <a:rPr lang="en-GB" sz="2800" dirty="0" smtClean="0">
                  <a:solidFill>
                    <a:prstClr val="black"/>
                  </a:solidFill>
                  <a:latin typeface="Calibri"/>
                  <a:cs typeface="Arial" pitchFamily="34" charset="0"/>
                </a:rPr>
                <a:t> </a:t>
              </a:r>
              <a:r>
                <a:rPr lang="en-GB" sz="2800" dirty="0" err="1" smtClean="0">
                  <a:solidFill>
                    <a:prstClr val="black"/>
                  </a:solidFill>
                  <a:latin typeface="Calibri"/>
                  <a:cs typeface="Arial" pitchFamily="34" charset="0"/>
                </a:rPr>
                <a:t>geometrice</a:t>
              </a:r>
              <a:r>
                <a:rPr lang="en-GB" sz="2800" dirty="0">
                  <a:solidFill>
                    <a:prstClr val="black"/>
                  </a:solidFill>
                  <a:latin typeface="Calibri"/>
                  <a:cs typeface="Arial" pitchFamily="34" charset="0"/>
                </a:rPr>
                <a:t> </a:t>
              </a:r>
              <a:r>
                <a:rPr lang="en-GB" sz="2800" dirty="0" smtClean="0">
                  <a:solidFill>
                    <a:prstClr val="black"/>
                  </a:solidFill>
                  <a:latin typeface="Calibri"/>
                  <a:cs typeface="Arial" pitchFamily="34" charset="0"/>
                </a:rPr>
                <a:t>(3D)</a:t>
              </a:r>
              <a:endParaRPr lang="en-GB" sz="2800" dirty="0">
                <a:solidFill>
                  <a:prstClr val="black"/>
                </a:solidFill>
                <a:latin typeface="Calibri"/>
                <a:cs typeface="Arial" pitchFamily="34" charset="0"/>
              </a:endParaRPr>
            </a:p>
          </p:txBody>
        </p:sp>
      </p:grpSp>
      <p:sp>
        <p:nvSpPr>
          <p:cNvPr id="30" name="Text Box 20"/>
          <p:cNvSpPr txBox="1">
            <a:spLocks noChangeArrowheads="1"/>
          </p:cNvSpPr>
          <p:nvPr/>
        </p:nvSpPr>
        <p:spPr bwMode="auto">
          <a:xfrm>
            <a:off x="740998" y="5595350"/>
            <a:ext cx="3526998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defTabSz="457200">
              <a:spcBef>
                <a:spcPts val="750"/>
              </a:spcBef>
              <a:buClr>
                <a:srgbClr val="FFFFFF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dirty="0" err="1" smtClean="0">
                <a:solidFill>
                  <a:prstClr val="black"/>
                </a:solidFill>
                <a:latin typeface="Calibri"/>
                <a:cs typeface="Arial" pitchFamily="34" charset="0"/>
              </a:rPr>
              <a:t>Informații</a:t>
            </a:r>
            <a:r>
              <a:rPr lang="en-GB" sz="2800" dirty="0" smtClean="0">
                <a:solidFill>
                  <a:prstClr val="black"/>
                </a:solidFill>
                <a:latin typeface="Calibri"/>
                <a:cs typeface="Arial" pitchFamily="34" charset="0"/>
              </a:rPr>
              <a:t> </a:t>
            </a:r>
            <a:r>
              <a:rPr lang="en-GB" sz="2800" dirty="0" err="1" smtClean="0">
                <a:solidFill>
                  <a:prstClr val="black"/>
                </a:solidFill>
                <a:latin typeface="Calibri"/>
                <a:cs typeface="Arial" pitchFamily="34" charset="0"/>
              </a:rPr>
              <a:t>semantice</a:t>
            </a:r>
            <a:endParaRPr lang="en-GB" sz="2800" dirty="0" smtClean="0">
              <a:solidFill>
                <a:prstClr val="black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1" name="Rectangle 69"/>
          <p:cNvSpPr>
            <a:spLocks noChangeArrowheads="1"/>
          </p:cNvSpPr>
          <p:nvPr/>
        </p:nvSpPr>
        <p:spPr bwMode="auto">
          <a:xfrm>
            <a:off x="91321" y="3124200"/>
            <a:ext cx="684249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FF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 smtClean="0">
                <a:solidFill>
                  <a:srgbClr val="FF0000"/>
                </a:solidFill>
                <a:latin typeface="Calibri"/>
                <a:cs typeface="Arial" pitchFamily="34" charset="0"/>
              </a:rPr>
              <a:t>clădire</a:t>
            </a:r>
            <a:endParaRPr lang="en-GB" sz="1400" b="1" dirty="0">
              <a:solidFill>
                <a:srgbClr val="FF00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2" name="Text Box 76"/>
          <p:cNvSpPr txBox="1">
            <a:spLocks noChangeArrowheads="1"/>
          </p:cNvSpPr>
          <p:nvPr/>
        </p:nvSpPr>
        <p:spPr bwMode="auto">
          <a:xfrm>
            <a:off x="311384" y="4248223"/>
            <a:ext cx="874042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00FFFF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 smtClean="0">
                <a:solidFill>
                  <a:srgbClr val="FF9900"/>
                </a:solidFill>
                <a:latin typeface="Calibri"/>
                <a:cs typeface="Arial" pitchFamily="34" charset="0"/>
              </a:rPr>
              <a:t>persoană</a:t>
            </a:r>
            <a:endParaRPr lang="en-GB" sz="1400" b="1" dirty="0">
              <a:solidFill>
                <a:srgbClr val="FF99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4" name="Text Box 78"/>
          <p:cNvSpPr txBox="1">
            <a:spLocks noChangeArrowheads="1"/>
          </p:cNvSpPr>
          <p:nvPr/>
        </p:nvSpPr>
        <p:spPr bwMode="auto">
          <a:xfrm>
            <a:off x="2250014" y="4093244"/>
            <a:ext cx="717123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FF00FF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 smtClean="0">
                <a:solidFill>
                  <a:srgbClr val="FF00FF"/>
                </a:solidFill>
                <a:latin typeface="Calibri"/>
                <a:cs typeface="Arial" pitchFamily="34" charset="0"/>
              </a:rPr>
              <a:t>maşină</a:t>
            </a:r>
            <a:endParaRPr lang="en-GB" sz="1400" b="1" dirty="0">
              <a:solidFill>
                <a:srgbClr val="FF00FF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5" name="Text Box 79"/>
          <p:cNvSpPr txBox="1">
            <a:spLocks noChangeArrowheads="1"/>
          </p:cNvSpPr>
          <p:nvPr/>
        </p:nvSpPr>
        <p:spPr bwMode="auto">
          <a:xfrm>
            <a:off x="2971800" y="4172312"/>
            <a:ext cx="717123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FF00FF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 smtClean="0">
                <a:solidFill>
                  <a:srgbClr val="FF00FF"/>
                </a:solidFill>
                <a:latin typeface="Calibri"/>
                <a:cs typeface="Arial" pitchFamily="34" charset="0"/>
              </a:rPr>
              <a:t>maşină</a:t>
            </a:r>
            <a:endParaRPr lang="en-GB" sz="1400" b="1" dirty="0">
              <a:solidFill>
                <a:srgbClr val="FF00FF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68892" y="4419599"/>
            <a:ext cx="603438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>
                <a:solidFill>
                  <a:prstClr val="white"/>
                </a:solidFill>
                <a:latin typeface="Calibri"/>
                <a:cs typeface="Arial" pitchFamily="34" charset="0"/>
              </a:rPr>
              <a:t>ş</a:t>
            </a:r>
            <a:r>
              <a:rPr lang="en-GB" sz="1400" b="1" dirty="0" err="1" smtClean="0">
                <a:solidFill>
                  <a:prstClr val="white"/>
                </a:solidFill>
                <a:latin typeface="Calibri"/>
                <a:cs typeface="Arial" pitchFamily="34" charset="0"/>
              </a:rPr>
              <a:t>osea</a:t>
            </a:r>
            <a:endParaRPr lang="en-GB" sz="1400" b="1" dirty="0">
              <a:solidFill>
                <a:prstClr val="white"/>
              </a:solidFill>
              <a:latin typeface="Calibri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22537" y="2599749"/>
            <a:ext cx="620683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>
                <a:solidFill>
                  <a:srgbClr val="008000"/>
                </a:solidFill>
                <a:cs typeface="Arial" pitchFamily="34" charset="0"/>
              </a:rPr>
              <a:t>copac</a:t>
            </a:r>
            <a:endParaRPr lang="en-GB" sz="1400" b="1" dirty="0">
              <a:solidFill>
                <a:srgbClr val="008000"/>
              </a:solidFill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14645" y="2458428"/>
            <a:ext cx="415498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 smtClean="0">
                <a:solidFill>
                  <a:srgbClr val="0000FF"/>
                </a:solidFill>
                <a:latin typeface="Calibri"/>
                <a:cs typeface="Arial" pitchFamily="34" charset="0"/>
              </a:rPr>
              <a:t>cer</a:t>
            </a:r>
            <a:endParaRPr lang="en-GB" sz="1400" b="1" dirty="0">
              <a:solidFill>
                <a:srgbClr val="0000FF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1" name="Text Box 77"/>
          <p:cNvSpPr txBox="1">
            <a:spLocks noChangeArrowheads="1"/>
          </p:cNvSpPr>
          <p:nvPr/>
        </p:nvSpPr>
        <p:spPr bwMode="auto">
          <a:xfrm>
            <a:off x="3074347" y="3124200"/>
            <a:ext cx="858087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66FF33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 smtClean="0">
                <a:solidFill>
                  <a:srgbClr val="FFFF00"/>
                </a:solidFill>
                <a:latin typeface="Calibri"/>
                <a:cs typeface="Arial" pitchFamily="34" charset="0"/>
              </a:rPr>
              <a:t>fereastră</a:t>
            </a:r>
            <a:endParaRPr lang="en-GB" sz="1400" b="1" dirty="0">
              <a:solidFill>
                <a:srgbClr val="FFFF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895600" y="2657442"/>
            <a:ext cx="428322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 smtClean="0">
                <a:solidFill>
                  <a:srgbClr val="00FFFF"/>
                </a:solidFill>
                <a:latin typeface="Calibri"/>
                <a:cs typeface="Arial" pitchFamily="34" charset="0"/>
              </a:rPr>
              <a:t>coş</a:t>
            </a:r>
            <a:endParaRPr lang="en-GB" sz="1400" b="1" dirty="0">
              <a:solidFill>
                <a:srgbClr val="00FFFF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56763" y="4550211"/>
            <a:ext cx="1461546" cy="585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i="1" dirty="0" err="1" smtClean="0">
                <a:solidFill>
                  <a:prstClr val="white"/>
                </a:solidFill>
                <a:latin typeface="Calibri"/>
                <a:cs typeface="Arial" pitchFamily="34" charset="0"/>
              </a:rPr>
              <a:t>Scenă</a:t>
            </a:r>
            <a:r>
              <a:rPr lang="en-GB" sz="1600" b="1" i="1" dirty="0" smtClean="0">
                <a:solidFill>
                  <a:prstClr val="white"/>
                </a:solidFill>
                <a:latin typeface="Calibri"/>
                <a:cs typeface="Arial" pitchFamily="34" charset="0"/>
              </a:rPr>
              <a:t> outdoor</a:t>
            </a:r>
          </a:p>
          <a:p>
            <a:pPr algn="l" defTabSz="457200"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i="1" dirty="0" err="1" smtClean="0">
                <a:solidFill>
                  <a:prstClr val="white"/>
                </a:solidFill>
                <a:latin typeface="Calibri"/>
                <a:cs typeface="Arial" pitchFamily="34" charset="0"/>
              </a:rPr>
              <a:t>Oraş</a:t>
            </a:r>
            <a:endParaRPr lang="en-GB" sz="1600" b="1" i="1" dirty="0">
              <a:solidFill>
                <a:prstClr val="white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66701" y="3489380"/>
            <a:ext cx="620683" cy="282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6000"/>
              </a:lnSpc>
              <a:spcBef>
                <a:spcPts val="500"/>
              </a:spcBef>
              <a:buClr>
                <a:srgbClr val="FF0000"/>
              </a:buClr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>
                <a:solidFill>
                  <a:srgbClr val="008000"/>
                </a:solidFill>
                <a:cs typeface="Arial" pitchFamily="34" charset="0"/>
              </a:rPr>
              <a:t>copac</a:t>
            </a:r>
            <a:endParaRPr lang="en-GB" sz="1400" b="1" dirty="0">
              <a:solidFill>
                <a:srgbClr val="008000"/>
              </a:solidFill>
              <a:cs typeface="Arial" pitchFamily="34" charset="0"/>
            </a:endParaRPr>
          </a:p>
        </p:txBody>
      </p:sp>
      <p:sp>
        <p:nvSpPr>
          <p:cNvPr id="49" name="Rectangle 69"/>
          <p:cNvSpPr>
            <a:spLocks noChangeArrowheads="1"/>
          </p:cNvSpPr>
          <p:nvPr/>
        </p:nvSpPr>
        <p:spPr bwMode="auto">
          <a:xfrm>
            <a:off x="2730143" y="3357176"/>
            <a:ext cx="684249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FF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 smtClean="0">
                <a:solidFill>
                  <a:srgbClr val="FF0000"/>
                </a:solidFill>
                <a:latin typeface="Calibri"/>
                <a:cs typeface="Arial" pitchFamily="34" charset="0"/>
              </a:rPr>
              <a:t>clădire</a:t>
            </a:r>
            <a:endParaRPr lang="en-GB" sz="1400" b="1" dirty="0">
              <a:solidFill>
                <a:srgbClr val="FF00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50" name="Text Box 77"/>
          <p:cNvSpPr txBox="1">
            <a:spLocks noChangeArrowheads="1"/>
          </p:cNvSpPr>
          <p:nvPr/>
        </p:nvSpPr>
        <p:spPr bwMode="auto">
          <a:xfrm>
            <a:off x="626146" y="3196015"/>
            <a:ext cx="858087" cy="30995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spcBef>
                <a:spcPts val="500"/>
              </a:spcBef>
              <a:buClr>
                <a:srgbClr val="66FF33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dirty="0" err="1" smtClean="0">
                <a:solidFill>
                  <a:srgbClr val="FFFF00"/>
                </a:solidFill>
                <a:latin typeface="Calibri"/>
                <a:cs typeface="Arial" pitchFamily="34" charset="0"/>
              </a:rPr>
              <a:t>fereastră</a:t>
            </a:r>
            <a:endParaRPr lang="en-GB" sz="1400" b="1" dirty="0">
              <a:solidFill>
                <a:srgbClr val="FFFF00"/>
              </a:solidFill>
              <a:latin typeface="Calibri"/>
              <a:cs typeface="Arial" pitchFamily="34" charset="0"/>
            </a:endParaRPr>
          </a:p>
        </p:txBody>
      </p:sp>
      <p:sp>
        <p:nvSpPr>
          <p:cNvPr id="40" name="TextBox 46"/>
          <p:cNvSpPr txBox="1">
            <a:spLocks noChangeArrowheads="1"/>
          </p:cNvSpPr>
          <p:nvPr/>
        </p:nvSpPr>
        <p:spPr bwMode="auto">
          <a:xfrm>
            <a:off x="7081309" y="6605588"/>
            <a:ext cx="21050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</a:t>
            </a:r>
            <a:r>
              <a:rPr lang="en-US" sz="1200" dirty="0"/>
              <a:t>S</a:t>
            </a:r>
            <a:r>
              <a:rPr lang="en-US" sz="1200" dirty="0" smtClean="0"/>
              <a:t>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893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/>
      <p:bldP spid="36" grpId="0"/>
      <p:bldP spid="37" grpId="0"/>
      <p:bldP spid="39" grpId="0"/>
      <p:bldP spid="41" grpId="0"/>
      <p:bldP spid="44" grpId="0"/>
      <p:bldP spid="45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90600"/>
            <a:ext cx="4360863" cy="55102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4800600" y="2965718"/>
            <a:ext cx="4124325" cy="132343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b="0" dirty="0" smtClean="0">
                <a:solidFill>
                  <a:schemeClr val="bg1"/>
                </a:solidFill>
                <a:hlinkClick r:id="rId4"/>
              </a:rPr>
              <a:t>L. G. Roberts</a:t>
            </a:r>
            <a:r>
              <a:rPr lang="en-US" sz="2000" b="0" dirty="0" smtClean="0">
                <a:solidFill>
                  <a:schemeClr val="bg1"/>
                </a:solidFill>
              </a:rPr>
              <a:t>, </a:t>
            </a:r>
            <a:r>
              <a:rPr lang="en-US" sz="2000" b="0" i="1" dirty="0" smtClean="0">
                <a:solidFill>
                  <a:schemeClr val="bg1"/>
                </a:solidFill>
                <a:hlinkClick r:id="rId5"/>
              </a:rPr>
              <a:t>Machine Perception of Three Dimensional Solids</a:t>
            </a:r>
            <a:r>
              <a:rPr lang="en-US" sz="2000" b="0" i="1" dirty="0" smtClean="0">
                <a:solidFill>
                  <a:srgbClr val="000000"/>
                </a:solidFill>
              </a:rPr>
              <a:t>,</a:t>
            </a:r>
            <a:r>
              <a:rPr lang="en-US" sz="2000" b="0" dirty="0" smtClean="0">
                <a:solidFill>
                  <a:srgbClr val="000000"/>
                </a:solidFill>
              </a:rPr>
              <a:t> </a:t>
            </a:r>
          </a:p>
          <a:p>
            <a:pPr algn="l">
              <a:spcBef>
                <a:spcPct val="0"/>
              </a:spcBef>
            </a:pPr>
            <a:r>
              <a:rPr lang="en-US" sz="2000" dirty="0" err="1" smtClean="0">
                <a:solidFill>
                  <a:srgbClr val="000000"/>
                </a:solidFill>
              </a:rPr>
              <a:t>Teza</a:t>
            </a:r>
            <a:r>
              <a:rPr lang="en-US" sz="2000" dirty="0" smtClean="0">
                <a:solidFill>
                  <a:srgbClr val="000000"/>
                </a:solidFill>
              </a:rPr>
              <a:t> de </a:t>
            </a:r>
            <a:r>
              <a:rPr lang="en-US" sz="2000" dirty="0" err="1" smtClean="0">
                <a:solidFill>
                  <a:srgbClr val="000000"/>
                </a:solidFill>
              </a:rPr>
              <a:t>doctorat</a:t>
            </a:r>
            <a:r>
              <a:rPr lang="en-US" sz="2000" dirty="0" smtClean="0">
                <a:solidFill>
                  <a:srgbClr val="000000"/>
                </a:solidFill>
              </a:rPr>
              <a:t>,</a:t>
            </a:r>
            <a:r>
              <a:rPr lang="en-US" sz="2000" b="0" dirty="0" smtClean="0">
                <a:solidFill>
                  <a:srgbClr val="000000"/>
                </a:solidFill>
              </a:rPr>
              <a:t> MIT, 1963.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5738"/>
            <a:ext cx="8229600" cy="114300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Date </a:t>
            </a:r>
            <a:r>
              <a:rPr lang="en-US" sz="4000" dirty="0" err="1" smtClean="0"/>
              <a:t>vizuale</a:t>
            </a:r>
            <a:r>
              <a:rPr lang="en-US" sz="4000" dirty="0" smtClean="0"/>
              <a:t> </a:t>
            </a:r>
            <a:r>
              <a:rPr lang="en-US" sz="4000" dirty="0" err="1" smtClean="0"/>
              <a:t>în</a:t>
            </a:r>
            <a:r>
              <a:rPr lang="en-US" sz="4000" dirty="0" smtClean="0"/>
              <a:t> 1963</a:t>
            </a:r>
          </a:p>
        </p:txBody>
      </p:sp>
    </p:spTree>
    <p:extLst>
      <p:ext uri="{BB962C8B-B14F-4D97-AF65-F5344CB8AC3E}">
        <p14:creationId xmlns:p14="http://schemas.microsoft.com/office/powerpoint/2010/main" val="2595394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85738"/>
            <a:ext cx="8229600" cy="1143001"/>
          </a:xfrm>
        </p:spPr>
        <p:txBody>
          <a:bodyPr/>
          <a:lstStyle/>
          <a:p>
            <a:pPr eaLnBrk="1" hangingPunct="1"/>
            <a:r>
              <a:rPr lang="en-US" sz="4000" dirty="0" smtClean="0"/>
              <a:t>Date </a:t>
            </a:r>
            <a:r>
              <a:rPr lang="en-US" sz="4000" dirty="0" err="1" smtClean="0"/>
              <a:t>vizuale</a:t>
            </a:r>
            <a:r>
              <a:rPr lang="en-US" sz="4000" dirty="0" smtClean="0"/>
              <a:t> </a:t>
            </a:r>
            <a:r>
              <a:rPr lang="en-US" sz="4000" dirty="0" err="1" smtClean="0"/>
              <a:t>în</a:t>
            </a:r>
            <a:r>
              <a:rPr lang="en-US" sz="4000" dirty="0" smtClean="0"/>
              <a:t> 2020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8600" y="1173163"/>
            <a:ext cx="2905125" cy="2474913"/>
            <a:chOff x="144" y="432"/>
            <a:chExt cx="1830" cy="1559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44" y="432"/>
              <a:ext cx="1830" cy="1344"/>
              <a:chOff x="144" y="432"/>
              <a:chExt cx="1830" cy="1344"/>
            </a:xfrm>
          </p:grpSpPr>
          <p:pic>
            <p:nvPicPr>
              <p:cNvPr id="26668" name="Picture 6" descr="album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8" y="432"/>
                <a:ext cx="860" cy="6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69" name="Picture 7" descr="album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6" y="1053"/>
                <a:ext cx="918" cy="7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70" name="Picture 8" descr="album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4" y="1056"/>
                <a:ext cx="925" cy="6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71" name="Picture 9" descr="album1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08" y="432"/>
                <a:ext cx="960" cy="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6667" name="Text Box 10"/>
            <p:cNvSpPr txBox="1">
              <a:spLocks noChangeArrowheads="1"/>
            </p:cNvSpPr>
            <p:nvPr/>
          </p:nvSpPr>
          <p:spPr bwMode="auto">
            <a:xfrm>
              <a:off x="722" y="1797"/>
              <a:ext cx="714" cy="19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 dirty="0" err="1" smtClean="0"/>
                <a:t>Albume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foto</a:t>
              </a:r>
              <a:endParaRPr lang="en-US" sz="1400" b="1" dirty="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28600" y="4265614"/>
            <a:ext cx="2971800" cy="2446338"/>
            <a:chOff x="144" y="2109"/>
            <a:chExt cx="1872" cy="1541"/>
          </a:xfrm>
        </p:grpSpPr>
        <p:pic>
          <p:nvPicPr>
            <p:cNvPr id="26661" name="Picture 12" descr="infrared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52" y="2784"/>
              <a:ext cx="847" cy="6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2" name="Picture 13" descr="surveillance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4" y="2109"/>
              <a:ext cx="880" cy="7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63" name="Picture 14" descr="surveillance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60" y="2111"/>
              <a:ext cx="1056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64" name="Text Box 15"/>
            <p:cNvSpPr txBox="1">
              <a:spLocks noChangeArrowheads="1"/>
            </p:cNvSpPr>
            <p:nvPr/>
          </p:nvSpPr>
          <p:spPr bwMode="auto">
            <a:xfrm>
              <a:off x="227" y="3456"/>
              <a:ext cx="1645" cy="19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 dirty="0" err="1" smtClean="0"/>
                <a:t>Supraveghere</a:t>
              </a:r>
              <a:r>
                <a:rPr lang="en-US" sz="1400" b="1" dirty="0" smtClean="0"/>
                <a:t> video </a:t>
              </a:r>
              <a:r>
                <a:rPr lang="en-US" sz="1400" b="1" dirty="0" err="1"/>
                <a:t>ş</a:t>
              </a:r>
              <a:r>
                <a:rPr lang="en-US" sz="1400" b="1" dirty="0" err="1" smtClean="0"/>
                <a:t>i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securitate</a:t>
              </a:r>
              <a:endParaRPr lang="en-US" sz="1400" b="1" dirty="0"/>
            </a:p>
          </p:txBody>
        </p:sp>
        <p:pic>
          <p:nvPicPr>
            <p:cNvPr id="26665" name="Picture 16" descr="surveillance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40" y="2784"/>
              <a:ext cx="904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3352800" y="1165225"/>
            <a:ext cx="5676900" cy="2443163"/>
            <a:chOff x="2112" y="461"/>
            <a:chExt cx="3576" cy="1539"/>
          </a:xfrm>
        </p:grpSpPr>
        <p:sp>
          <p:nvSpPr>
            <p:cNvPr id="26651" name="Text Box 18"/>
            <p:cNvSpPr txBox="1">
              <a:spLocks noChangeArrowheads="1"/>
            </p:cNvSpPr>
            <p:nvPr/>
          </p:nvSpPr>
          <p:spPr bwMode="auto">
            <a:xfrm>
              <a:off x="3264" y="1806"/>
              <a:ext cx="1344" cy="19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 dirty="0" err="1" smtClean="0"/>
                <a:t>Filme</a:t>
              </a:r>
              <a:r>
                <a:rPr lang="en-US" sz="1400" b="1" dirty="0" smtClean="0"/>
                <a:t>, </a:t>
              </a:r>
              <a:r>
                <a:rPr lang="en-US" sz="1400" b="1" dirty="0" err="1"/>
                <a:t>ş</a:t>
              </a:r>
              <a:r>
                <a:rPr lang="en-US" sz="1400" b="1" dirty="0" err="1" smtClean="0"/>
                <a:t>tiri</a:t>
              </a:r>
              <a:r>
                <a:rPr lang="en-US" sz="1400" b="1" dirty="0" smtClean="0"/>
                <a:t>, </a:t>
              </a:r>
              <a:r>
                <a:rPr lang="en-US" sz="1400" b="1" dirty="0" err="1" smtClean="0"/>
                <a:t>sporturi</a:t>
              </a:r>
              <a:endParaRPr lang="en-US" sz="1400" b="1" dirty="0"/>
            </a:p>
          </p:txBody>
        </p:sp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2112" y="461"/>
              <a:ext cx="3576" cy="1409"/>
              <a:chOff x="2112" y="461"/>
              <a:chExt cx="3576" cy="1409"/>
            </a:xfrm>
          </p:grpSpPr>
          <p:pic>
            <p:nvPicPr>
              <p:cNvPr id="26653" name="Picture 20" descr="news1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984" y="1212"/>
                <a:ext cx="816" cy="6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4" name="Picture 21" descr="news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3888" y="576"/>
                <a:ext cx="864" cy="6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5" name="Picture 22" descr="movie7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2976" y="1152"/>
                <a:ext cx="1008" cy="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6" name="Picture 23" descr="sports3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752" y="461"/>
                <a:ext cx="787" cy="7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7" name="Picture 24" descr="sports2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4752" y="1248"/>
                <a:ext cx="936" cy="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8" name="Picture 25" descr="movie8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2112" y="1152"/>
                <a:ext cx="960" cy="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9" name="Picture 26" descr="movie9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3024" y="537"/>
                <a:ext cx="912" cy="6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60" name="Picture 27" descr="movie5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145" y="528"/>
                <a:ext cx="975" cy="6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6631" name="Picture 30" descr="youtube_logo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001000" y="3629025"/>
            <a:ext cx="91440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36" descr="flickr_logo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429000" y="3629025"/>
            <a:ext cx="13716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3" name="Picture 37" descr="google_logo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04800" y="3629025"/>
            <a:ext cx="137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3429000" y="4270376"/>
            <a:ext cx="5461000" cy="2395538"/>
            <a:chOff x="2160" y="2112"/>
            <a:chExt cx="3440" cy="1509"/>
          </a:xfrm>
        </p:grpSpPr>
        <p:sp>
          <p:nvSpPr>
            <p:cNvPr id="26639" name="Text Box 41"/>
            <p:cNvSpPr txBox="1">
              <a:spLocks noChangeArrowheads="1"/>
            </p:cNvSpPr>
            <p:nvPr/>
          </p:nvSpPr>
          <p:spPr bwMode="auto">
            <a:xfrm>
              <a:off x="3205" y="3427"/>
              <a:ext cx="1473" cy="19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 dirty="0" err="1" smtClean="0"/>
                <a:t>Imagini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medicale</a:t>
              </a:r>
              <a:r>
                <a:rPr lang="en-US" sz="1400" b="1" dirty="0" smtClean="0"/>
                <a:t> </a:t>
              </a:r>
              <a:r>
                <a:rPr lang="en-US" sz="1400" b="1" dirty="0" err="1" smtClean="0"/>
                <a:t>si</a:t>
              </a:r>
              <a:r>
                <a:rPr lang="en-US" sz="1400" b="1" dirty="0" smtClean="0"/>
                <a:t> </a:t>
              </a:r>
              <a:r>
                <a:rPr lang="en-US" sz="1400" b="1" dirty="0" err="1"/>
                <a:t>ş</a:t>
              </a:r>
              <a:r>
                <a:rPr lang="en-US" sz="1400" b="1" dirty="0" err="1" smtClean="0"/>
                <a:t>tiintifice</a:t>
              </a:r>
              <a:endParaRPr lang="en-US" sz="1400" b="1" dirty="0"/>
            </a:p>
          </p:txBody>
        </p:sp>
        <p:grpSp>
          <p:nvGrpSpPr>
            <p:cNvPr id="8" name="Group 42"/>
            <p:cNvGrpSpPr>
              <a:grpSpLocks/>
            </p:cNvGrpSpPr>
            <p:nvPr/>
          </p:nvGrpSpPr>
          <p:grpSpPr bwMode="auto">
            <a:xfrm>
              <a:off x="2160" y="2112"/>
              <a:ext cx="3440" cy="1340"/>
              <a:chOff x="2160" y="2112"/>
              <a:chExt cx="3440" cy="1340"/>
            </a:xfrm>
          </p:grpSpPr>
          <p:pic>
            <p:nvPicPr>
              <p:cNvPr id="26641" name="Picture 43" descr="Hawaii_IR_loop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4032" y="2112"/>
                <a:ext cx="816" cy="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2" name="Picture 44" descr="aerial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4032" y="2688"/>
                <a:ext cx="720" cy="7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3" name="Picture 45" descr="vessels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160" y="2160"/>
                <a:ext cx="528" cy="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4" name="Picture 46" descr="spine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2688" y="2112"/>
                <a:ext cx="520" cy="7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5" name="Picture 47" descr="hubble4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806" y="2208"/>
                <a:ext cx="736" cy="5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6" name="Picture 48" descr="hubble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4704" y="2736"/>
                <a:ext cx="896" cy="6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7" name="Picture 49" descr="brain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2167" y="2832"/>
                <a:ext cx="521" cy="6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8" name="Picture 50" descr="protein_crystal2"/>
              <p:cNvPicPr>
                <a:picLocks noChangeAspect="1"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3216" y="2160"/>
                <a:ext cx="864" cy="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49" name="Picture 51" descr="electron_microscopy"/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3408" y="2832"/>
                <a:ext cx="624" cy="5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650" name="Picture 52" descr="microscopy3"/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2688" y="2704"/>
                <a:ext cx="720" cy="7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6637" name="Picture 63"/>
          <p:cNvPicPr>
            <a:picLocks noChangeAspect="1" noChangeArrowheads="1"/>
          </p:cNvPicPr>
          <p:nvPr/>
        </p:nvPicPr>
        <p:blipFill>
          <a:blip r:embed="rId32" cstate="print"/>
          <a:srcRect r="45854"/>
          <a:stretch>
            <a:fillRect/>
          </a:stretch>
        </p:blipFill>
        <p:spPr bwMode="auto">
          <a:xfrm>
            <a:off x="1733550" y="3629025"/>
            <a:ext cx="1619250" cy="5048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26638" name="TextBox 46"/>
          <p:cNvSpPr txBox="1">
            <a:spLocks noChangeArrowheads="1"/>
          </p:cNvSpPr>
          <p:nvPr/>
        </p:nvSpPr>
        <p:spPr bwMode="auto">
          <a:xfrm>
            <a:off x="7081309" y="6605588"/>
            <a:ext cx="21050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Slide </a:t>
            </a:r>
            <a:r>
              <a:rPr lang="en-US" sz="1200" dirty="0" err="1" smtClean="0"/>
              <a:t>adaptat</a:t>
            </a:r>
            <a:r>
              <a:rPr lang="en-US" sz="1200" dirty="0" smtClean="0"/>
              <a:t> </a:t>
            </a:r>
            <a:r>
              <a:rPr lang="en-US" sz="1200" dirty="0" err="1" smtClean="0"/>
              <a:t>după</a:t>
            </a:r>
            <a:r>
              <a:rPr lang="en-US" sz="1200" dirty="0" smtClean="0"/>
              <a:t> </a:t>
            </a:r>
            <a:r>
              <a:rPr lang="en-US" sz="1200" dirty="0"/>
              <a:t>S</a:t>
            </a:r>
            <a:r>
              <a:rPr lang="en-US" sz="1200" dirty="0" smtClean="0"/>
              <a:t>. </a:t>
            </a:r>
            <a:r>
              <a:rPr lang="en-US" sz="1200" dirty="0" err="1"/>
              <a:t>Lazebnik</a:t>
            </a:r>
            <a:endParaRPr lang="en-US" sz="1200" dirty="0"/>
          </a:p>
        </p:txBody>
      </p:sp>
      <p:pic>
        <p:nvPicPr>
          <p:cNvPr id="9" name="Picture 8" descr="twitter_logo.pn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63" y="3689314"/>
            <a:ext cx="1157937" cy="436599"/>
          </a:xfrm>
          <a:prstGeom prst="rect">
            <a:avLst/>
          </a:prstGeom>
        </p:spPr>
      </p:pic>
      <p:pic>
        <p:nvPicPr>
          <p:cNvPr id="10" name="Picture 9" descr="facebookLogo.jpe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92" y="3546423"/>
            <a:ext cx="1415908" cy="7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6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> de </a:t>
            </a:r>
            <a:r>
              <a:rPr lang="en-US" dirty="0" err="1" smtClean="0"/>
              <a:t>vedere</a:t>
            </a:r>
            <a:r>
              <a:rPr lang="en-US" dirty="0" smtClean="0"/>
              <a:t> </a:t>
            </a:r>
            <a:r>
              <a:rPr lang="en-US" dirty="0" err="1" smtClean="0"/>
              <a:t>artificială</a:t>
            </a:r>
            <a:endParaRPr lang="en-US" dirty="0"/>
          </a:p>
        </p:txBody>
      </p:sp>
      <p:pic>
        <p:nvPicPr>
          <p:cNvPr id="407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43013"/>
            <a:ext cx="304800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07557" name="Text Box 5"/>
          <p:cNvSpPr txBox="1">
            <a:spLocks noChangeArrowheads="1"/>
          </p:cNvSpPr>
          <p:nvPr/>
        </p:nvSpPr>
        <p:spPr bwMode="auto">
          <a:xfrm>
            <a:off x="3844925" y="5702300"/>
            <a:ext cx="1336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 i="1">
                <a:latin typeface="Arial" charset="0"/>
              </a:rPr>
              <a:t>Terminator 2</a:t>
            </a:r>
            <a:endParaRPr lang="en-US" sz="16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43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erm2.mpg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81325" y="1417638"/>
            <a:ext cx="8660173" cy="3969246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Exemplu</a:t>
            </a:r>
            <a:r>
              <a:rPr lang="en-US" dirty="0" smtClean="0"/>
              <a:t> de </a:t>
            </a:r>
            <a:r>
              <a:rPr lang="en-US" dirty="0" err="1" smtClean="0"/>
              <a:t>vedere</a:t>
            </a:r>
            <a:r>
              <a:rPr lang="en-US" dirty="0" smtClean="0"/>
              <a:t> </a:t>
            </a:r>
            <a:r>
              <a:rPr lang="en-US" dirty="0" err="1" smtClean="0"/>
              <a:t>artificială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1325" y="5975657"/>
            <a:ext cx="8862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6"/>
              </a:rPr>
              <a:t>https://www.youtube.com/watch?v=</a:t>
            </a:r>
            <a:r>
              <a:rPr lang="en-US" sz="3200" dirty="0" smtClean="0">
                <a:hlinkClick r:id="rId6"/>
              </a:rPr>
              <a:t>nVTkVe1VHAc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896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1600"/>
            <a:ext cx="8229600" cy="1386930"/>
          </a:xfrm>
        </p:spPr>
        <p:txBody>
          <a:bodyPr>
            <a:noAutofit/>
          </a:bodyPr>
          <a:lstStyle/>
          <a:p>
            <a:r>
              <a:rPr lang="en-US" dirty="0" err="1" smtClean="0"/>
              <a:t>Aplicații</a:t>
            </a:r>
            <a:r>
              <a:rPr lang="en-US" dirty="0" smtClean="0"/>
              <a:t> de </a:t>
            </a:r>
            <a:r>
              <a:rPr lang="en-US" dirty="0" err="1" smtClean="0"/>
              <a:t>succes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Vederea</a:t>
            </a:r>
            <a:r>
              <a:rPr lang="en-US" dirty="0" smtClean="0"/>
              <a:t> </a:t>
            </a:r>
            <a:r>
              <a:rPr lang="en-US" dirty="0" err="1" smtClean="0"/>
              <a:t>Artificială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74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Traducere</a:t>
            </a:r>
            <a:r>
              <a:rPr lang="en-US" dirty="0" smtClean="0"/>
              <a:t> </a:t>
            </a:r>
            <a:r>
              <a:rPr lang="en-US" dirty="0" err="1" smtClean="0"/>
              <a:t>automată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89032" y="1702010"/>
            <a:ext cx="34334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Google Word Lens iPhone 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2700"/>
            <a:ext cx="7620000" cy="4292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0580" y="5778050"/>
            <a:ext cx="8893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linkClick r:id="rId3"/>
              </a:rPr>
              <a:t>http://</a:t>
            </a:r>
            <a:r>
              <a:rPr lang="en-US" dirty="0" err="1">
                <a:solidFill>
                  <a:srgbClr val="000000"/>
                </a:solidFill>
                <a:hlinkClick r:id="rId3"/>
              </a:rPr>
              <a:t>googleblog.blogspot.com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/2015/01/hallo-</a:t>
            </a:r>
            <a:r>
              <a:rPr lang="en-US" dirty="0" err="1">
                <a:solidFill>
                  <a:srgbClr val="000000"/>
                </a:solidFill>
                <a:hlinkClick r:id="rId3"/>
              </a:rPr>
              <a:t>hola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-</a:t>
            </a:r>
            <a:r>
              <a:rPr lang="en-US" dirty="0" err="1">
                <a:solidFill>
                  <a:srgbClr val="000000"/>
                </a:solidFill>
                <a:hlinkClick r:id="rId3"/>
              </a:rPr>
              <a:t>ola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-more-powerful-</a:t>
            </a:r>
            <a:r>
              <a:rPr lang="en-US" dirty="0" err="1">
                <a:solidFill>
                  <a:srgbClr val="000000"/>
                </a:solidFill>
                <a:hlinkClick r:id="rId3"/>
              </a:rPr>
              <a:t>translate.html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91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Maşini</a:t>
            </a:r>
            <a:r>
              <a:rPr lang="en-US" dirty="0" smtClean="0"/>
              <a:t> </a:t>
            </a:r>
            <a:r>
              <a:rPr lang="en-US" dirty="0" err="1" smtClean="0"/>
              <a:t>fără</a:t>
            </a:r>
            <a:r>
              <a:rPr lang="en-US" dirty="0" smtClean="0"/>
              <a:t> </a:t>
            </a:r>
            <a:r>
              <a:rPr lang="en-US" dirty="0" err="1" smtClean="0"/>
              <a:t>şofer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7" y="1676400"/>
            <a:ext cx="4550953" cy="318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://i.dailymail.co.uk/i/pix/2012/05/08/article-0-12F90FEA000005DC-971_634x4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25" y="1676400"/>
            <a:ext cx="4291888" cy="31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524" y="5531521"/>
            <a:ext cx="882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Nissan: </a:t>
            </a:r>
            <a:r>
              <a:rPr lang="en-US" sz="2400" dirty="0" err="1" smtClean="0"/>
              <a:t>în</a:t>
            </a:r>
            <a:r>
              <a:rPr lang="en-US" sz="2400" dirty="0" smtClean="0"/>
              <a:t> 2020 </a:t>
            </a:r>
            <a:r>
              <a:rPr lang="en-US" sz="2400" dirty="0" err="1" smtClean="0"/>
              <a:t>maşini</a:t>
            </a:r>
            <a:r>
              <a:rPr lang="en-US" sz="2400" dirty="0" smtClean="0"/>
              <a:t> </a:t>
            </a:r>
            <a:r>
              <a:rPr lang="en-US" sz="2400" dirty="0" err="1" smtClean="0"/>
              <a:t>fără</a:t>
            </a:r>
            <a:r>
              <a:rPr lang="en-US" sz="2400" dirty="0" smtClean="0"/>
              <a:t> </a:t>
            </a:r>
            <a:r>
              <a:rPr lang="en-US" sz="2400" dirty="0" err="1"/>
              <a:t>ş</a:t>
            </a:r>
            <a:r>
              <a:rPr lang="en-US" sz="2400" dirty="0" err="1" smtClean="0"/>
              <a:t>ofer</a:t>
            </a:r>
            <a:r>
              <a:rPr lang="en-US" sz="2400" dirty="0" smtClean="0"/>
              <a:t> </a:t>
            </a:r>
            <a:r>
              <a:rPr lang="en-US" sz="2400" dirty="0" err="1" smtClean="0"/>
              <a:t>disponibile</a:t>
            </a:r>
            <a:r>
              <a:rPr lang="en-US" sz="2400" dirty="0" smtClean="0"/>
              <a:t> la un </a:t>
            </a:r>
            <a:r>
              <a:rPr lang="en-US" sz="2400" dirty="0" err="1" smtClean="0"/>
              <a:t>preț</a:t>
            </a:r>
            <a:r>
              <a:rPr lang="en-US" sz="2400" dirty="0" smtClean="0"/>
              <a:t> </a:t>
            </a:r>
            <a:r>
              <a:rPr lang="en-US" sz="2400" dirty="0" err="1" smtClean="0"/>
              <a:t>rezonabil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Google: 2017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063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Maşini</a:t>
            </a:r>
            <a:r>
              <a:rPr lang="en-US" dirty="0" smtClean="0"/>
              <a:t> </a:t>
            </a:r>
            <a:r>
              <a:rPr lang="en-US" dirty="0" err="1" smtClean="0"/>
              <a:t>fără</a:t>
            </a:r>
            <a:r>
              <a:rPr lang="en-US" dirty="0" smtClean="0"/>
              <a:t> </a:t>
            </a:r>
            <a:r>
              <a:rPr lang="en-US" dirty="0" err="1" smtClean="0"/>
              <a:t>şofer</a:t>
            </a:r>
            <a:r>
              <a:rPr lang="en-US" dirty="0" smtClean="0"/>
              <a:t> - </a:t>
            </a:r>
            <a:r>
              <a:rPr lang="en-US" dirty="0"/>
              <a:t>G</a:t>
            </a:r>
            <a:r>
              <a:rPr lang="en-US" dirty="0" smtClean="0"/>
              <a:t>oogle</a:t>
            </a:r>
            <a:endParaRPr lang="en-US" dirty="0"/>
          </a:p>
        </p:txBody>
      </p:sp>
      <p:pic>
        <p:nvPicPr>
          <p:cNvPr id="3" name="Google Self-Driving Car on City Stree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200" y="1386278"/>
            <a:ext cx="81026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246" y="6014300"/>
            <a:ext cx="10514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5"/>
              </a:rPr>
              <a:t>https://www.youtube.com/watch?v=TsaES--</a:t>
            </a:r>
            <a:r>
              <a:rPr lang="en-US" sz="3200" dirty="0" smtClean="0">
                <a:hlinkClick r:id="rId5"/>
              </a:rPr>
              <a:t>OTzM</a:t>
            </a:r>
            <a:endParaRPr lang="en-US" sz="3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5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Voi</a:t>
            </a:r>
            <a:r>
              <a:rPr lang="en-US" dirty="0" smtClean="0">
                <a:solidFill>
                  <a:srgbClr val="000000"/>
                </a:solidFill>
              </a:rPr>
              <a:t> = </a:t>
            </a:r>
            <a:r>
              <a:rPr lang="en-US" dirty="0" err="1">
                <a:solidFill>
                  <a:srgbClr val="000000"/>
                </a:solidFill>
              </a:rPr>
              <a:t>s</a:t>
            </a:r>
            <a:r>
              <a:rPr lang="en-US" dirty="0" err="1" smtClean="0">
                <a:solidFill>
                  <a:srgbClr val="000000"/>
                </a:solidFill>
              </a:rPr>
              <a:t>tudenții</a:t>
            </a:r>
            <a:r>
              <a:rPr lang="en-US" dirty="0" smtClean="0">
                <a:solidFill>
                  <a:srgbClr val="000000"/>
                </a:solidFill>
              </a:rPr>
              <a:t> de la </a:t>
            </a:r>
            <a:r>
              <a:rPr lang="en-US" dirty="0" err="1" smtClean="0">
                <a:solidFill>
                  <a:srgbClr val="000000"/>
                </a:solidFill>
              </a:rPr>
              <a:t>opțional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Screen Shot 2020-10-06 at 14.09.5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1"/>
          <a:stretch/>
        </p:blipFill>
        <p:spPr>
          <a:xfrm>
            <a:off x="206565" y="1485900"/>
            <a:ext cx="4279900" cy="3886200"/>
          </a:xfrm>
          <a:prstGeom prst="rect">
            <a:avLst/>
          </a:prstGeom>
        </p:spPr>
      </p:pic>
      <p:pic>
        <p:nvPicPr>
          <p:cNvPr id="6" name="Picture 5" descr="Screen Shot 2020-10-06 at 14.10.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/>
          <a:stretch/>
        </p:blipFill>
        <p:spPr>
          <a:xfrm>
            <a:off x="4570010" y="1941768"/>
            <a:ext cx="423536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8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024938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Recunoaşterea</a:t>
            </a:r>
            <a:r>
              <a:rPr lang="en-US" dirty="0"/>
              <a:t> </a:t>
            </a:r>
            <a:r>
              <a:rPr lang="en-US" dirty="0" err="1" smtClean="0"/>
              <a:t>optică</a:t>
            </a:r>
            <a:r>
              <a:rPr lang="en-US" dirty="0" smtClean="0"/>
              <a:t> a </a:t>
            </a:r>
            <a:r>
              <a:rPr lang="en-US" dirty="0" err="1" smtClean="0"/>
              <a:t>caracterelor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(OCR)</a:t>
            </a:r>
            <a:endParaRPr lang="en-US" dirty="0"/>
          </a:p>
        </p:txBody>
      </p:sp>
      <p:pic>
        <p:nvPicPr>
          <p:cNvPr id="414723" name="Picture 3" descr="asample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973069"/>
            <a:ext cx="3657600" cy="2286000"/>
          </a:xfrm>
          <a:prstGeom prst="rect">
            <a:avLst/>
          </a:prstGeom>
          <a:noFill/>
        </p:spPr>
      </p:pic>
      <p:sp>
        <p:nvSpPr>
          <p:cNvPr id="414724" name="Text Box 4"/>
          <p:cNvSpPr txBox="1">
            <a:spLocks noChangeArrowheads="1"/>
          </p:cNvSpPr>
          <p:nvPr/>
        </p:nvSpPr>
        <p:spPr bwMode="auto">
          <a:xfrm>
            <a:off x="310166" y="5644831"/>
            <a:ext cx="413105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 err="1" smtClean="0">
                <a:latin typeface="Arial" charset="0"/>
              </a:rPr>
              <a:t>Recunoaşterea</a:t>
            </a:r>
            <a:r>
              <a:rPr lang="en-US" sz="1600" dirty="0" smtClean="0">
                <a:latin typeface="Arial" charset="0"/>
              </a:rPr>
              <a:t> </a:t>
            </a:r>
            <a:r>
              <a:rPr lang="en-US" sz="1600" dirty="0" err="1" smtClean="0">
                <a:latin typeface="Arial" charset="0"/>
              </a:rPr>
              <a:t>cifrelor</a:t>
            </a:r>
            <a:endParaRPr lang="en-US" sz="1600" dirty="0">
              <a:latin typeface="Arial" charset="0"/>
            </a:endParaRPr>
          </a:p>
          <a:p>
            <a:pPr algn="ctr"/>
            <a:r>
              <a:rPr lang="en-US" sz="1600" dirty="0">
                <a:solidFill>
                  <a:srgbClr val="0000FF"/>
                </a:solidFill>
                <a:latin typeface="Arial" charset="0"/>
              </a:rPr>
              <a:t>http://</a:t>
            </a:r>
            <a:r>
              <a:rPr lang="en-US" sz="1600" dirty="0" err="1">
                <a:solidFill>
                  <a:srgbClr val="0000FF"/>
                </a:solidFill>
                <a:latin typeface="Arial" charset="0"/>
              </a:rPr>
              <a:t>yann.lecun.com</a:t>
            </a:r>
            <a:r>
              <a:rPr lang="en-US" sz="1600" dirty="0">
                <a:solidFill>
                  <a:srgbClr val="0000FF"/>
                </a:solidFill>
                <a:latin typeface="Arial" charset="0"/>
              </a:rPr>
              <a:t>/</a:t>
            </a:r>
            <a:r>
              <a:rPr lang="en-US" sz="1600" dirty="0" err="1">
                <a:solidFill>
                  <a:srgbClr val="0000FF"/>
                </a:solidFill>
                <a:latin typeface="Arial" charset="0"/>
              </a:rPr>
              <a:t>exdb</a:t>
            </a:r>
            <a:r>
              <a:rPr lang="en-US" sz="1600" dirty="0">
                <a:solidFill>
                  <a:srgbClr val="0000FF"/>
                </a:solidFill>
                <a:latin typeface="Arial" charset="0"/>
              </a:rPr>
              <a:t>/</a:t>
            </a:r>
            <a:r>
              <a:rPr lang="en-US" sz="1600" dirty="0" err="1">
                <a:solidFill>
                  <a:srgbClr val="0000FF"/>
                </a:solidFill>
                <a:latin typeface="Arial" charset="0"/>
              </a:rPr>
              <a:t>lenet</a:t>
            </a:r>
            <a:r>
              <a:rPr lang="en-US" sz="1600" dirty="0">
                <a:solidFill>
                  <a:srgbClr val="0000FF"/>
                </a:solidFill>
                <a:latin typeface="Arial" charset="0"/>
              </a:rPr>
              <a:t>/</a:t>
            </a:r>
            <a:r>
              <a:rPr lang="en-US" sz="1600" dirty="0" err="1">
                <a:solidFill>
                  <a:srgbClr val="0000FF"/>
                </a:solidFill>
                <a:latin typeface="Arial" charset="0"/>
              </a:rPr>
              <a:t>index.html</a:t>
            </a:r>
            <a:endParaRPr lang="en-US" sz="1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14725" name="Rectangle 5"/>
          <p:cNvSpPr>
            <a:spLocks noChangeArrowheads="1"/>
          </p:cNvSpPr>
          <p:nvPr/>
        </p:nvSpPr>
        <p:spPr bwMode="auto">
          <a:xfrm>
            <a:off x="685800" y="1524000"/>
            <a:ext cx="7772400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/>
              <a:buChar char="•"/>
            </a:pPr>
            <a:r>
              <a:rPr lang="en-US" sz="2800" dirty="0" err="1" smtClean="0">
                <a:latin typeface="Arial" charset="0"/>
              </a:rPr>
              <a:t>Tehnologie</a:t>
            </a:r>
            <a:r>
              <a:rPr lang="en-US" sz="2800" dirty="0" smtClean="0">
                <a:latin typeface="Arial" charset="0"/>
              </a:rPr>
              <a:t> care </a:t>
            </a:r>
            <a:r>
              <a:rPr lang="en-US" sz="2800" dirty="0" err="1" smtClean="0">
                <a:latin typeface="Arial" charset="0"/>
              </a:rPr>
              <a:t>converteşte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 err="1" smtClean="0">
                <a:latin typeface="Arial" charset="0"/>
              </a:rPr>
              <a:t>documente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 err="1" smtClean="0">
                <a:latin typeface="Arial" charset="0"/>
              </a:rPr>
              <a:t>scanate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 err="1" smtClean="0">
                <a:latin typeface="Arial" charset="0"/>
              </a:rPr>
              <a:t>în</a:t>
            </a:r>
            <a:r>
              <a:rPr lang="en-US" sz="2800" dirty="0" smtClean="0">
                <a:latin typeface="Arial" charset="0"/>
              </a:rPr>
              <a:t> text.</a:t>
            </a:r>
            <a:endParaRPr lang="en-US" sz="2800" dirty="0">
              <a:latin typeface="Arial" charset="0"/>
            </a:endParaRPr>
          </a:p>
        </p:txBody>
      </p:sp>
      <p:pic>
        <p:nvPicPr>
          <p:cNvPr id="414726" name="Picture 6" descr="California_license_plate_ANP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701606"/>
            <a:ext cx="3581400" cy="2762250"/>
          </a:xfrm>
          <a:prstGeom prst="rect">
            <a:avLst/>
          </a:prstGeom>
          <a:noFill/>
        </p:spPr>
      </p:pic>
      <p:sp>
        <p:nvSpPr>
          <p:cNvPr id="414727" name="Text Box 7"/>
          <p:cNvSpPr txBox="1">
            <a:spLocks noChangeArrowheads="1"/>
          </p:cNvSpPr>
          <p:nvPr/>
        </p:nvSpPr>
        <p:spPr bwMode="auto">
          <a:xfrm>
            <a:off x="4481826" y="5644831"/>
            <a:ext cx="45729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 err="1" smtClean="0">
                <a:latin typeface="Arial" charset="0"/>
              </a:rPr>
              <a:t>Recunoaşterea</a:t>
            </a:r>
            <a:r>
              <a:rPr lang="en-US" sz="1600" dirty="0" smtClean="0">
                <a:latin typeface="Arial" charset="0"/>
              </a:rPr>
              <a:t> </a:t>
            </a:r>
            <a:r>
              <a:rPr lang="en-US" sz="1600" dirty="0" err="1" smtClean="0">
                <a:latin typeface="Arial" charset="0"/>
              </a:rPr>
              <a:t>plăcuțelor</a:t>
            </a:r>
            <a:r>
              <a:rPr lang="en-US" sz="1600" dirty="0" smtClean="0">
                <a:latin typeface="Arial" charset="0"/>
              </a:rPr>
              <a:t> de </a:t>
            </a:r>
            <a:r>
              <a:rPr lang="en-US" sz="1600" dirty="0" err="1" smtClean="0">
                <a:latin typeface="Arial" charset="0"/>
              </a:rPr>
              <a:t>înmatriculare</a:t>
            </a:r>
            <a:endParaRPr lang="en-US" sz="1600" dirty="0">
              <a:latin typeface="Arial" charset="0"/>
            </a:endParaRPr>
          </a:p>
          <a:p>
            <a:pPr algn="ctr"/>
            <a:r>
              <a:rPr lang="en-US" sz="1200" dirty="0">
                <a:latin typeface="Arial" charset="0"/>
                <a:hlinkClick r:id="rId5"/>
              </a:rPr>
              <a:t>http://en.wikipedia.org/wiki/Automatic_number_plate_recognition</a:t>
            </a:r>
            <a:endParaRPr lang="en-US" sz="1200" dirty="0">
              <a:latin typeface="Arial" charset="0"/>
            </a:endParaRPr>
          </a:p>
          <a:p>
            <a:pPr algn="ctr"/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49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facială</a:t>
            </a:r>
            <a:endParaRPr lang="en-US" dirty="0"/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876800"/>
            <a:ext cx="77724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Multe</a:t>
            </a:r>
            <a:r>
              <a:rPr lang="en-US" dirty="0" smtClean="0"/>
              <a:t> din </a:t>
            </a:r>
            <a:r>
              <a:rPr lang="en-US" dirty="0" err="1" smtClean="0"/>
              <a:t>camerele</a:t>
            </a:r>
            <a:r>
              <a:rPr lang="en-US" dirty="0" smtClean="0"/>
              <a:t> </a:t>
            </a:r>
            <a:r>
              <a:rPr lang="en-US" dirty="0" err="1" smtClean="0"/>
              <a:t>digitale</a:t>
            </a:r>
            <a:r>
              <a:rPr lang="en-US" dirty="0" smtClean="0"/>
              <a:t> </a:t>
            </a:r>
            <a:r>
              <a:rPr lang="en-US" dirty="0" err="1" smtClean="0"/>
              <a:t>existente</a:t>
            </a:r>
            <a:r>
              <a:rPr lang="en-US" dirty="0" smtClean="0"/>
              <a:t> au </a:t>
            </a:r>
            <a:r>
              <a:rPr lang="en-US" dirty="0" err="1" smtClean="0"/>
              <a:t>incorporat</a:t>
            </a:r>
            <a:r>
              <a:rPr lang="en-US" dirty="0" smtClean="0"/>
              <a:t> detector facial</a:t>
            </a:r>
            <a:endParaRPr lang="en-US" dirty="0"/>
          </a:p>
          <a:p>
            <a:pPr lvl="1"/>
            <a:r>
              <a:rPr lang="en-US" dirty="0"/>
              <a:t>Canon, Sony, Fuji, …</a:t>
            </a:r>
          </a:p>
          <a:p>
            <a:pPr lvl="1">
              <a:buFontTx/>
              <a:buNone/>
            </a:pPr>
            <a:endParaRPr lang="en-US" dirty="0"/>
          </a:p>
        </p:txBody>
      </p:sp>
      <p:pic>
        <p:nvPicPr>
          <p:cNvPr id="390149" name="Picture 5" descr="tested_48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2188" y="1371600"/>
            <a:ext cx="4619625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760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Smile detection?</a:t>
            </a:r>
            <a:endParaRPr lang="en-US" dirty="0"/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11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313" y="2170113"/>
            <a:ext cx="7443787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11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1143000"/>
            <a:ext cx="7467600" cy="105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1176" name="Rectangle 8"/>
          <p:cNvSpPr>
            <a:spLocks noChangeArrowheads="1"/>
          </p:cNvSpPr>
          <p:nvPr/>
        </p:nvSpPr>
        <p:spPr bwMode="auto">
          <a:xfrm>
            <a:off x="2051050" y="6276946"/>
            <a:ext cx="44795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hlinkClick r:id="rId5"/>
              </a:rPr>
              <a:t>Sony Cyber-shot® T70 Digital Still Camera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089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Detectarea</a:t>
            </a:r>
            <a:r>
              <a:rPr lang="en-US" sz="3200" dirty="0" smtClean="0"/>
              <a:t> </a:t>
            </a:r>
            <a:r>
              <a:rPr lang="en-US" sz="3200" dirty="0" err="1" smtClean="0"/>
              <a:t>facială</a:t>
            </a:r>
            <a:r>
              <a:rPr lang="en-US" sz="3200" dirty="0" smtClean="0"/>
              <a:t> </a:t>
            </a:r>
            <a:r>
              <a:rPr lang="en-US" sz="3200" dirty="0" err="1" smtClean="0"/>
              <a:t>pentru</a:t>
            </a:r>
            <a:r>
              <a:rPr lang="en-US" sz="3200" dirty="0" smtClean="0"/>
              <a:t> </a:t>
            </a:r>
            <a:r>
              <a:rPr lang="en-US" sz="3200" dirty="0" err="1" smtClean="0"/>
              <a:t>protejarea</a:t>
            </a:r>
            <a:r>
              <a:rPr lang="en-US" sz="3200" dirty="0" smtClean="0"/>
              <a:t> </a:t>
            </a:r>
            <a:r>
              <a:rPr lang="en-US" sz="3200" dirty="0" err="1" smtClean="0"/>
              <a:t>identității</a:t>
            </a:r>
            <a:endParaRPr lang="en-US" sz="3200" dirty="0"/>
          </a:p>
        </p:txBody>
      </p:sp>
      <p:pic>
        <p:nvPicPr>
          <p:cNvPr id="3078" name="Picture 6" descr="http://news.cnet.com/i/bto/20080513/face_blurring_street_view_5.13.2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8686798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www.gadgetlite.com/wp-content/uploads/2010/11/google-street-view-logo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http://www.gadgetlite.com/wp-content/uploads/2010/11/google-street-view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2590800" cy="108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01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://sociorocketnewsen.files.wordpress.com/2012/10/maps-my-local-kfc.jpg?w=580&amp;h=2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7692818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n Google maps the Sphinx in front of the Luxor Casino has it's face blur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199"/>
            <a:ext cx="7945818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.imgur.com/81g2j7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452561"/>
            <a:ext cx="8039099" cy="502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-D67RAzshC2c/TjELpvWeoYI/AAAAAAAABjA/UZOmz7vWmfk/w402-h457-no/do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700209"/>
            <a:ext cx="4402989" cy="500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mileyFac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04" y="-2029"/>
            <a:ext cx="1180698" cy="11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68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Tenis</a:t>
            </a:r>
            <a:r>
              <a:rPr lang="en-US" dirty="0" smtClean="0"/>
              <a:t>: </a:t>
            </a:r>
            <a:r>
              <a:rPr lang="en-US" dirty="0" err="1" smtClean="0"/>
              <a:t>sistemul</a:t>
            </a:r>
            <a:r>
              <a:rPr lang="en-US" dirty="0" smtClean="0"/>
              <a:t> Hawk-eye</a:t>
            </a:r>
            <a:endParaRPr lang="en-US" dirty="0"/>
          </a:p>
        </p:txBody>
      </p:sp>
      <p:pic>
        <p:nvPicPr>
          <p:cNvPr id="2" name="Picture 1" descr="tennisfigur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417638"/>
            <a:ext cx="4422775" cy="2649589"/>
          </a:xfrm>
          <a:prstGeom prst="rect">
            <a:avLst/>
          </a:prstGeom>
        </p:spPr>
      </p:pic>
      <p:pic>
        <p:nvPicPr>
          <p:cNvPr id="10" name="Picture 9" descr="tennis3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50" y="4365798"/>
            <a:ext cx="2393950" cy="1798031"/>
          </a:xfrm>
          <a:prstGeom prst="rect">
            <a:avLst/>
          </a:prstGeom>
        </p:spPr>
      </p:pic>
      <p:pic>
        <p:nvPicPr>
          <p:cNvPr id="11" name="Picture 10" descr="tennis4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4365798"/>
            <a:ext cx="2245302" cy="179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8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Tenis</a:t>
            </a:r>
            <a:r>
              <a:rPr lang="en-US" dirty="0" smtClean="0"/>
              <a:t>: </a:t>
            </a:r>
            <a:r>
              <a:rPr lang="en-US" dirty="0" err="1" smtClean="0"/>
              <a:t>sistemul</a:t>
            </a:r>
            <a:r>
              <a:rPr lang="en-US" dirty="0" smtClean="0"/>
              <a:t> Hawk-eye</a:t>
            </a:r>
            <a:endParaRPr lang="en-US" dirty="0"/>
          </a:p>
        </p:txBody>
      </p:sp>
      <p:pic>
        <p:nvPicPr>
          <p:cNvPr id="3" name="The best Tennis challenge ev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299799"/>
            <a:ext cx="8128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105" y="6033575"/>
            <a:ext cx="104769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6"/>
              </a:rPr>
              <a:t>https://www.youtube.com/watch?v=</a:t>
            </a:r>
            <a:r>
              <a:rPr lang="en-US" sz="3200" dirty="0" smtClean="0">
                <a:hlinkClick r:id="rId6"/>
              </a:rPr>
              <a:t>TEsWpnEcMdA</a:t>
            </a:r>
            <a:endParaRPr lang="en-US" sz="3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0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Fotbal</a:t>
            </a:r>
            <a:r>
              <a:rPr lang="en-US" dirty="0" smtClean="0"/>
              <a:t>: </a:t>
            </a:r>
            <a:r>
              <a:rPr lang="en-US" dirty="0" err="1" smtClean="0"/>
              <a:t>sistemul</a:t>
            </a:r>
            <a:r>
              <a:rPr lang="en-US" dirty="0" smtClean="0"/>
              <a:t> Goal Line</a:t>
            </a:r>
            <a:endParaRPr lang="en-US" dirty="0"/>
          </a:p>
        </p:txBody>
      </p:sp>
      <p:pic>
        <p:nvPicPr>
          <p:cNvPr id="3" name="Picture 2" descr="Goal-Line-Technolog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02" y="1914578"/>
            <a:ext cx="7016750" cy="36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5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Fotbal</a:t>
            </a:r>
            <a:r>
              <a:rPr lang="en-US" dirty="0" smtClean="0"/>
              <a:t>: </a:t>
            </a:r>
            <a:r>
              <a:rPr lang="en-US" dirty="0" err="1" smtClean="0"/>
              <a:t>sistemul</a:t>
            </a:r>
            <a:r>
              <a:rPr lang="en-US" dirty="0" smtClean="0"/>
              <a:t> Goal Line</a:t>
            </a:r>
            <a:endParaRPr lang="en-US" dirty="0"/>
          </a:p>
        </p:txBody>
      </p:sp>
      <p:pic>
        <p:nvPicPr>
          <p:cNvPr id="3" name="Frank Lampard's DISALLOWED Goal- Germany v England World Cup South Africa 2010 Last Sixte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800" y="1702510"/>
            <a:ext cx="8128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224" y="1240845"/>
            <a:ext cx="6012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Cupa</a:t>
            </a:r>
            <a:r>
              <a:rPr lang="en-US" sz="2400" dirty="0" smtClean="0"/>
              <a:t> </a:t>
            </a:r>
            <a:r>
              <a:rPr lang="en-US" sz="2400" dirty="0" err="1" smtClean="0"/>
              <a:t>Mondială</a:t>
            </a:r>
            <a:r>
              <a:rPr lang="en-US" sz="2400" dirty="0" smtClean="0"/>
              <a:t> 2010: Germania - Anglia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17492" y="6278041"/>
            <a:ext cx="11018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6"/>
              </a:rPr>
              <a:t>https://www.youtube.com/watch?v=</a:t>
            </a:r>
            <a:r>
              <a:rPr lang="en-US" sz="3200" dirty="0" smtClean="0">
                <a:hlinkClick r:id="rId6"/>
              </a:rPr>
              <a:t>o5QlBHF6ib8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508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Căutare</a:t>
            </a:r>
            <a:r>
              <a:rPr lang="en-US" dirty="0" smtClean="0"/>
              <a:t> </a:t>
            </a:r>
            <a:r>
              <a:rPr lang="en-US" dirty="0" err="1" smtClean="0"/>
              <a:t>vizuală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7848601" cy="343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07" y="1301970"/>
            <a:ext cx="645979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91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 smtClean="0"/>
              <a:t>Cuprinsul</a:t>
            </a:r>
            <a:r>
              <a:rPr lang="en-US" dirty="0" smtClean="0"/>
              <a:t> </a:t>
            </a:r>
            <a:r>
              <a:rPr lang="en-US" dirty="0" err="1" smtClean="0"/>
              <a:t>cursului</a:t>
            </a:r>
            <a:r>
              <a:rPr lang="en-US" dirty="0" smtClean="0"/>
              <a:t> de </a:t>
            </a:r>
            <a:r>
              <a:rPr lang="en-US" dirty="0" err="1" smtClean="0"/>
              <a:t>azi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600200"/>
            <a:ext cx="8826499" cy="52578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Aspecte</a:t>
            </a:r>
            <a:r>
              <a:rPr lang="en-US" sz="2800" dirty="0" smtClean="0"/>
              <a:t> </a:t>
            </a:r>
            <a:r>
              <a:rPr lang="en-US" sz="2800" dirty="0" err="1" smtClean="0"/>
              <a:t>organizatorice</a:t>
            </a:r>
            <a:r>
              <a:rPr lang="en-US" sz="2800" dirty="0" smtClean="0"/>
              <a:t> legate de </a:t>
            </a:r>
            <a:r>
              <a:rPr lang="en-US" sz="2800" dirty="0" err="1" smtClean="0"/>
              <a:t>cursul</a:t>
            </a:r>
            <a:r>
              <a:rPr lang="en-US" sz="2800" dirty="0" smtClean="0"/>
              <a:t> de VA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Ce</a:t>
            </a:r>
            <a:r>
              <a:rPr lang="en-US" sz="2800" dirty="0" smtClean="0"/>
              <a:t> </a:t>
            </a:r>
            <a:r>
              <a:rPr lang="en-US" sz="2800" dirty="0" err="1" smtClean="0"/>
              <a:t>este</a:t>
            </a:r>
            <a:r>
              <a:rPr lang="en-US" sz="2800" dirty="0" smtClean="0"/>
              <a:t> VA?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Aplicații</a:t>
            </a:r>
            <a:r>
              <a:rPr lang="en-US" sz="2800" dirty="0" smtClean="0"/>
              <a:t> de </a:t>
            </a:r>
            <a:r>
              <a:rPr lang="en-US" sz="2800" dirty="0" err="1" smtClean="0"/>
              <a:t>succes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VA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Structura</a:t>
            </a:r>
            <a:r>
              <a:rPr lang="en-US" sz="2800" dirty="0" smtClean="0"/>
              <a:t> </a:t>
            </a:r>
            <a:r>
              <a:rPr lang="en-US" sz="2800" dirty="0" err="1" smtClean="0"/>
              <a:t>cursului</a:t>
            </a:r>
            <a:r>
              <a:rPr lang="en-US" sz="2800" dirty="0" smtClean="0"/>
              <a:t> de VA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Bibiliografie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Primul</a:t>
            </a:r>
            <a:r>
              <a:rPr lang="en-US" sz="2800" dirty="0" smtClean="0"/>
              <a:t> curs: </a:t>
            </a:r>
            <a:r>
              <a:rPr lang="en-US" sz="2800" dirty="0" err="1" smtClean="0"/>
              <a:t>formarea</a:t>
            </a:r>
            <a:r>
              <a:rPr lang="en-US" sz="2800" dirty="0" smtClean="0"/>
              <a:t> </a:t>
            </a:r>
            <a:r>
              <a:rPr lang="en-US" sz="2800" dirty="0" err="1" smtClean="0"/>
              <a:t>imaginilor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737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Prevenirea</a:t>
            </a:r>
            <a:r>
              <a:rPr lang="en-US" dirty="0" smtClean="0"/>
              <a:t> </a:t>
            </a:r>
            <a:r>
              <a:rPr lang="en-US" dirty="0" err="1" smtClean="0"/>
              <a:t>accidentelor</a:t>
            </a:r>
            <a:endParaRPr lang="en-US" dirty="0"/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876800"/>
            <a:ext cx="8077200" cy="2057400"/>
          </a:xfrm>
        </p:spPr>
        <p:txBody>
          <a:bodyPr>
            <a:noAutofit/>
          </a:bodyPr>
          <a:lstStyle/>
          <a:p>
            <a:r>
              <a:rPr lang="en-US" sz="2400" dirty="0" err="1">
                <a:hlinkClick r:id="rId3"/>
              </a:rPr>
              <a:t>Mobileye</a:t>
            </a:r>
            <a:endParaRPr lang="en-US" sz="2400" dirty="0"/>
          </a:p>
          <a:p>
            <a:pPr lvl="1"/>
            <a:r>
              <a:rPr lang="en-US" sz="2000" dirty="0" err="1"/>
              <a:t>s</a:t>
            </a:r>
            <a:r>
              <a:rPr lang="en-US" sz="2000" dirty="0" err="1" smtClean="0"/>
              <a:t>istem</a:t>
            </a:r>
            <a:r>
              <a:rPr lang="en-US" sz="2000" dirty="0" smtClean="0"/>
              <a:t> </a:t>
            </a:r>
            <a:r>
              <a:rPr lang="en-US" sz="2000" dirty="0" err="1" smtClean="0"/>
              <a:t>vizual</a:t>
            </a:r>
            <a:r>
              <a:rPr lang="en-US" sz="2000" dirty="0" smtClean="0"/>
              <a:t> </a:t>
            </a:r>
            <a:r>
              <a:rPr lang="en-US" sz="2000" dirty="0" err="1" smtClean="0"/>
              <a:t>disponibil</a:t>
            </a:r>
            <a:r>
              <a:rPr lang="en-US" sz="2000" dirty="0" smtClean="0"/>
              <a:t> </a:t>
            </a:r>
            <a:r>
              <a:rPr lang="en-US" sz="2000" dirty="0" err="1" smtClean="0"/>
              <a:t>pe</a:t>
            </a:r>
            <a:r>
              <a:rPr lang="en-US" sz="2000" dirty="0" smtClean="0"/>
              <a:t> </a:t>
            </a:r>
            <a:r>
              <a:rPr lang="en-US" sz="2000" dirty="0" err="1" smtClean="0"/>
              <a:t>unele</a:t>
            </a:r>
            <a:r>
              <a:rPr lang="en-US" sz="2000" dirty="0" smtClean="0"/>
              <a:t> </a:t>
            </a:r>
            <a:r>
              <a:rPr lang="en-US" sz="2000" dirty="0" err="1" smtClean="0"/>
              <a:t>modele</a:t>
            </a:r>
            <a:r>
              <a:rPr lang="en-US" sz="2000" dirty="0" smtClean="0"/>
              <a:t> BMW</a:t>
            </a:r>
            <a:r>
              <a:rPr lang="en-US" sz="2000" dirty="0"/>
              <a:t>, GM, </a:t>
            </a:r>
            <a:r>
              <a:rPr lang="en-US" sz="2000" dirty="0" smtClean="0"/>
              <a:t>Volvo</a:t>
            </a:r>
            <a:endParaRPr lang="en-US" sz="2000" dirty="0"/>
          </a:p>
        </p:txBody>
      </p:sp>
      <p:pic>
        <p:nvPicPr>
          <p:cNvPr id="3973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4875" y="869950"/>
            <a:ext cx="7781925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7320" name="Text Box 8"/>
          <p:cNvSpPr txBox="1">
            <a:spLocks noChangeArrowheads="1"/>
          </p:cNvSpPr>
          <p:nvPr/>
        </p:nvSpPr>
        <p:spPr bwMode="auto">
          <a:xfrm>
            <a:off x="6481971" y="6586022"/>
            <a:ext cx="264026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Arial" charset="0"/>
              </a:rPr>
              <a:t>Slide </a:t>
            </a:r>
            <a:r>
              <a:rPr lang="en-US" sz="1200" dirty="0" err="1" smtClean="0">
                <a:latin typeface="Arial" charset="0"/>
              </a:rPr>
              <a:t>adaptat</a:t>
            </a:r>
            <a:r>
              <a:rPr lang="en-US" sz="1200" dirty="0" smtClean="0">
                <a:latin typeface="Arial" charset="0"/>
              </a:rPr>
              <a:t> </a:t>
            </a:r>
            <a:r>
              <a:rPr lang="en-US" sz="1200" dirty="0" err="1" smtClean="0">
                <a:latin typeface="Arial" charset="0"/>
              </a:rPr>
              <a:t>după</a:t>
            </a:r>
            <a:r>
              <a:rPr lang="en-US" sz="1200" dirty="0" smtClean="0">
                <a:latin typeface="Arial" charset="0"/>
              </a:rPr>
              <a:t> </a:t>
            </a:r>
            <a:r>
              <a:rPr lang="en-US" sz="1200" dirty="0" err="1">
                <a:latin typeface="Arial" charset="0"/>
              </a:rPr>
              <a:t>Amnon</a:t>
            </a:r>
            <a:r>
              <a:rPr lang="en-US" sz="1200" dirty="0">
                <a:latin typeface="Arial" charset="0"/>
              </a:rPr>
              <a:t> </a:t>
            </a:r>
            <a:r>
              <a:rPr lang="en-US" sz="1200" dirty="0" err="1">
                <a:latin typeface="Arial" charset="0"/>
              </a:rPr>
              <a:t>Shashua</a:t>
            </a:r>
            <a:endParaRPr 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Prevenirea</a:t>
            </a:r>
            <a:r>
              <a:rPr lang="en-US" dirty="0" smtClean="0"/>
              <a:t> </a:t>
            </a:r>
            <a:r>
              <a:rPr lang="en-US" dirty="0" err="1" smtClean="0"/>
              <a:t>accidentelor</a:t>
            </a:r>
            <a:endParaRPr lang="en-US" dirty="0"/>
          </a:p>
        </p:txBody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876800"/>
            <a:ext cx="8077200" cy="2057400"/>
          </a:xfrm>
        </p:spPr>
        <p:txBody>
          <a:bodyPr>
            <a:noAutofit/>
          </a:bodyPr>
          <a:lstStyle/>
          <a:p>
            <a:r>
              <a:rPr lang="en-US" sz="2400" dirty="0" err="1">
                <a:hlinkClick r:id="rId5"/>
              </a:rPr>
              <a:t>Mobileye</a:t>
            </a:r>
            <a:endParaRPr lang="en-US" sz="2400" dirty="0"/>
          </a:p>
          <a:p>
            <a:pPr lvl="1"/>
            <a:r>
              <a:rPr lang="en-US" sz="2000" dirty="0" err="1"/>
              <a:t>s</a:t>
            </a:r>
            <a:r>
              <a:rPr lang="en-US" sz="2000" dirty="0" err="1" smtClean="0"/>
              <a:t>istem</a:t>
            </a:r>
            <a:r>
              <a:rPr lang="en-US" sz="2000" dirty="0" smtClean="0"/>
              <a:t> </a:t>
            </a:r>
            <a:r>
              <a:rPr lang="en-US" sz="2000" dirty="0" err="1" smtClean="0"/>
              <a:t>vizual</a:t>
            </a:r>
            <a:r>
              <a:rPr lang="en-US" sz="2000" dirty="0" smtClean="0"/>
              <a:t> </a:t>
            </a:r>
            <a:r>
              <a:rPr lang="en-US" sz="2000" dirty="0" err="1" smtClean="0"/>
              <a:t>disponibil</a:t>
            </a:r>
            <a:r>
              <a:rPr lang="en-US" sz="2000" dirty="0" smtClean="0"/>
              <a:t> </a:t>
            </a:r>
            <a:r>
              <a:rPr lang="en-US" sz="2000" dirty="0" err="1" smtClean="0"/>
              <a:t>pe</a:t>
            </a:r>
            <a:r>
              <a:rPr lang="en-US" sz="2000" dirty="0" smtClean="0"/>
              <a:t> </a:t>
            </a:r>
            <a:r>
              <a:rPr lang="en-US" sz="2000" dirty="0" err="1" smtClean="0"/>
              <a:t>unele</a:t>
            </a:r>
            <a:r>
              <a:rPr lang="en-US" sz="2000" dirty="0" smtClean="0"/>
              <a:t> </a:t>
            </a:r>
            <a:r>
              <a:rPr lang="en-US" sz="2000" dirty="0" err="1" smtClean="0"/>
              <a:t>modele</a:t>
            </a:r>
            <a:r>
              <a:rPr lang="en-US" sz="2000" dirty="0" smtClean="0"/>
              <a:t> BMW</a:t>
            </a:r>
            <a:r>
              <a:rPr lang="en-US" sz="2000" dirty="0"/>
              <a:t>, GM, </a:t>
            </a:r>
            <a:r>
              <a:rPr lang="en-US" sz="2000" dirty="0" smtClean="0"/>
              <a:t>Volvo</a:t>
            </a:r>
            <a:endParaRPr lang="en-US" sz="2000" dirty="0"/>
          </a:p>
        </p:txBody>
      </p:sp>
      <p:pic>
        <p:nvPicPr>
          <p:cNvPr id="2" name="The Mobileye Featur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133" y="6125048"/>
            <a:ext cx="97486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7"/>
              </a:rPr>
              <a:t>https://www.youtube.com/watch?v=</a:t>
            </a:r>
            <a:r>
              <a:rPr lang="en-US" sz="3200" dirty="0" smtClean="0">
                <a:hlinkClick r:id="rId7"/>
              </a:rPr>
              <a:t>HXpiyLUEOOY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369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447800"/>
            <a:ext cx="3695700" cy="2463800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Interacțiune</a:t>
            </a:r>
            <a:r>
              <a:rPr lang="en-US" dirty="0" smtClean="0"/>
              <a:t> </a:t>
            </a:r>
            <a:r>
              <a:rPr lang="en-US" dirty="0" err="1" smtClean="0"/>
              <a:t>vizuală</a:t>
            </a:r>
            <a:r>
              <a:rPr lang="en-US" dirty="0" smtClean="0"/>
              <a:t>: Xbox </a:t>
            </a:r>
            <a:r>
              <a:rPr lang="en-US" dirty="0" err="1" smtClean="0"/>
              <a:t>Kinect</a:t>
            </a:r>
            <a:endParaRPr lang="en-US" dirty="0" smtClean="0"/>
          </a:p>
        </p:txBody>
      </p:sp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4127810"/>
            <a:ext cx="2592774" cy="1953147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53262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0608" y="4113292"/>
            <a:ext cx="1816192" cy="1982708"/>
          </a:xfrm>
          <a:prstGeom prst="rect">
            <a:avLst/>
          </a:prstGeom>
          <a:noFill/>
          <a:ln w="19050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53264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5496" y="1651094"/>
            <a:ext cx="3729605" cy="2063313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4113290"/>
            <a:ext cx="3003804" cy="198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719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Aplicații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Vederea</a:t>
            </a:r>
            <a:r>
              <a:rPr lang="en-US" dirty="0" smtClean="0"/>
              <a:t> </a:t>
            </a:r>
            <a:r>
              <a:rPr lang="en-US" dirty="0" err="1" smtClean="0"/>
              <a:t>Artificială</a:t>
            </a:r>
            <a:endParaRPr lang="en-US" dirty="0"/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01000" cy="52578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Aplicațiile</a:t>
            </a:r>
            <a:r>
              <a:rPr lang="en-US" sz="2400" dirty="0" smtClean="0"/>
              <a:t> </a:t>
            </a:r>
            <a:r>
              <a:rPr lang="en-US" sz="2400" dirty="0" err="1" smtClean="0"/>
              <a:t>prezente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viața</a:t>
            </a:r>
            <a:r>
              <a:rPr lang="en-US" sz="2400" dirty="0" smtClean="0"/>
              <a:t> </a:t>
            </a:r>
            <a:r>
              <a:rPr lang="en-US" sz="2400" dirty="0" err="1" smtClean="0"/>
              <a:t>noastră</a:t>
            </a:r>
            <a:r>
              <a:rPr lang="en-US" sz="2400" dirty="0" smtClean="0"/>
              <a:t> </a:t>
            </a:r>
            <a:r>
              <a:rPr lang="en-US" sz="2400" dirty="0" err="1" smtClean="0"/>
              <a:t>cotidiană</a:t>
            </a:r>
            <a:endParaRPr lang="en-US" sz="2400" dirty="0"/>
          </a:p>
          <a:p>
            <a:pPr lvl="1"/>
            <a:r>
              <a:rPr lang="en-US" sz="2400" dirty="0" err="1"/>
              <a:t>m</a:t>
            </a:r>
            <a:r>
              <a:rPr lang="en-US" sz="2400" dirty="0" err="1" smtClean="0"/>
              <a:t>ulte</a:t>
            </a:r>
            <a:r>
              <a:rPr lang="en-US" sz="2400" dirty="0" smtClean="0"/>
              <a:t> </a:t>
            </a:r>
            <a:r>
              <a:rPr lang="en-US" sz="2400" dirty="0" err="1" smtClean="0"/>
              <a:t>dintre</a:t>
            </a:r>
            <a:r>
              <a:rPr lang="en-US" sz="2400" dirty="0" smtClean="0"/>
              <a:t> </a:t>
            </a:r>
            <a:r>
              <a:rPr lang="en-US" sz="2400" dirty="0" err="1" smtClean="0"/>
              <a:t>ele</a:t>
            </a:r>
            <a:r>
              <a:rPr lang="en-US" sz="2400" dirty="0" smtClean="0"/>
              <a:t> </a:t>
            </a:r>
            <a:r>
              <a:rPr lang="en-US" sz="2400" dirty="0" err="1" smtClean="0"/>
              <a:t>dezvoltate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ultimii</a:t>
            </a:r>
            <a:r>
              <a:rPr lang="en-US" sz="2400" dirty="0" smtClean="0"/>
              <a:t> 10 </a:t>
            </a:r>
            <a:r>
              <a:rPr lang="en-US" sz="2400" dirty="0" err="1" smtClean="0"/>
              <a:t>ani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 err="1" smtClean="0"/>
              <a:t>Domeniu</a:t>
            </a:r>
            <a:r>
              <a:rPr lang="en-US" sz="2400" dirty="0" smtClean="0"/>
              <a:t> emergent</a:t>
            </a:r>
            <a:endParaRPr lang="en-US" sz="2400" dirty="0"/>
          </a:p>
          <a:p>
            <a:pPr lvl="1"/>
            <a:r>
              <a:rPr lang="en-US" sz="2400" dirty="0" err="1"/>
              <a:t>m</a:t>
            </a:r>
            <a:r>
              <a:rPr lang="en-US" sz="2400" dirty="0" err="1" smtClean="0"/>
              <a:t>ulte</a:t>
            </a:r>
            <a:r>
              <a:rPr lang="en-US" sz="2400" dirty="0" smtClean="0"/>
              <a:t> </a:t>
            </a:r>
            <a:r>
              <a:rPr lang="en-US" sz="2400" dirty="0" err="1" smtClean="0"/>
              <a:t>alte</a:t>
            </a:r>
            <a:r>
              <a:rPr lang="en-US" sz="2400" dirty="0" smtClean="0"/>
              <a:t> </a:t>
            </a:r>
            <a:r>
              <a:rPr lang="en-US" sz="2400" dirty="0" err="1" smtClean="0"/>
              <a:t>noi</a:t>
            </a:r>
            <a:r>
              <a:rPr lang="en-US" sz="2400" dirty="0" smtClean="0"/>
              <a:t> </a:t>
            </a:r>
            <a:r>
              <a:rPr lang="en-US" sz="2400" dirty="0" err="1" smtClean="0"/>
              <a:t>aplicații</a:t>
            </a:r>
            <a:r>
              <a:rPr lang="en-US" sz="2400" dirty="0" smtClean="0"/>
              <a:t> </a:t>
            </a:r>
            <a:r>
              <a:rPr lang="en-US" sz="2400" dirty="0" err="1" smtClean="0"/>
              <a:t>aşteptate</a:t>
            </a:r>
            <a:r>
              <a:rPr lang="en-US" sz="2400" dirty="0" smtClean="0"/>
              <a:t> </a:t>
            </a:r>
            <a:r>
              <a:rPr lang="en-US" sz="2400" dirty="0" err="1" smtClean="0"/>
              <a:t>în</a:t>
            </a:r>
            <a:r>
              <a:rPr lang="en-US" sz="2400" dirty="0" smtClean="0"/>
              <a:t> </a:t>
            </a:r>
            <a:r>
              <a:rPr lang="en-US" sz="2400" dirty="0" err="1" smtClean="0"/>
              <a:t>următorii</a:t>
            </a:r>
            <a:r>
              <a:rPr lang="en-US" sz="2400" dirty="0" smtClean="0"/>
              <a:t> 5 </a:t>
            </a:r>
            <a:r>
              <a:rPr lang="en-US" sz="2400" dirty="0" err="1" smtClean="0"/>
              <a:t>ani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 err="1" smtClean="0"/>
              <a:t>Alte</a:t>
            </a:r>
            <a:r>
              <a:rPr lang="en-US" sz="2400" dirty="0" smtClean="0"/>
              <a:t> </a:t>
            </a:r>
            <a:r>
              <a:rPr lang="en-US" sz="2400" dirty="0" err="1" smtClean="0"/>
              <a:t>aplicații</a:t>
            </a:r>
            <a:r>
              <a:rPr lang="en-US" sz="2400" dirty="0" smtClean="0"/>
              <a:t> de </a:t>
            </a:r>
            <a:r>
              <a:rPr lang="en-US" sz="2400" dirty="0" err="1" smtClean="0"/>
              <a:t>vedere</a:t>
            </a:r>
            <a:r>
              <a:rPr lang="en-US" sz="2400" dirty="0" smtClean="0"/>
              <a:t> </a:t>
            </a:r>
            <a:r>
              <a:rPr lang="en-US" sz="2400" dirty="0" err="1" smtClean="0"/>
              <a:t>artificială</a:t>
            </a:r>
            <a:r>
              <a:rPr lang="en-US" sz="2400" dirty="0" smtClean="0"/>
              <a:t> &amp; </a:t>
            </a:r>
            <a:r>
              <a:rPr lang="en-US" sz="2400" dirty="0" err="1" smtClean="0"/>
              <a:t>companii</a:t>
            </a:r>
            <a:endParaRPr lang="en-US" sz="2400" dirty="0" smtClean="0"/>
          </a:p>
          <a:p>
            <a:pPr lvl="2"/>
            <a:r>
              <a:rPr lang="en-US" dirty="0" smtClean="0">
                <a:hlinkClick r:id="rId3"/>
              </a:rPr>
              <a:t>http://www.cs.ubc.ca/spider/lowe/vision.html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38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dirty="0" err="1" smtClean="0"/>
              <a:t>Structura</a:t>
            </a:r>
            <a:r>
              <a:rPr lang="en-US" dirty="0" smtClean="0"/>
              <a:t> </a:t>
            </a:r>
            <a:r>
              <a:rPr lang="en-US" dirty="0" err="1" smtClean="0"/>
              <a:t>cursului</a:t>
            </a:r>
            <a:r>
              <a:rPr lang="en-US" dirty="0" smtClean="0"/>
              <a:t> de </a:t>
            </a:r>
            <a:br>
              <a:rPr lang="en-US" dirty="0" smtClean="0"/>
            </a:br>
            <a:r>
              <a:rPr lang="en-US" dirty="0" err="1" smtClean="0"/>
              <a:t>Vedere</a:t>
            </a:r>
            <a:r>
              <a:rPr lang="en-US" dirty="0" smtClean="0"/>
              <a:t> </a:t>
            </a:r>
            <a:r>
              <a:rPr lang="en-US" dirty="0" err="1" smtClean="0"/>
              <a:t>Artificială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2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Structura</a:t>
            </a:r>
            <a:r>
              <a:rPr lang="en-US" sz="4000" dirty="0" smtClean="0"/>
              <a:t> </a:t>
            </a:r>
            <a:r>
              <a:rPr lang="en-US" sz="4000" dirty="0" err="1" smtClean="0"/>
              <a:t>cursului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9365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err="1" smtClean="0">
                <a:solidFill>
                  <a:srgbClr val="FF0000"/>
                </a:solidFill>
              </a:rPr>
              <a:t>Caracteristici</a:t>
            </a:r>
            <a:r>
              <a:rPr lang="en-US" sz="3200" b="1" dirty="0" smtClean="0">
                <a:solidFill>
                  <a:srgbClr val="FF0000"/>
                </a:solidFill>
              </a:rPr>
              <a:t> ale </a:t>
            </a:r>
            <a:r>
              <a:rPr lang="en-US" sz="3200" b="1" dirty="0" err="1" smtClean="0">
                <a:solidFill>
                  <a:srgbClr val="FF0000"/>
                </a:solidFill>
              </a:rPr>
              <a:t>imaginilor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- </a:t>
            </a:r>
            <a:r>
              <a:rPr lang="en-US" sz="2400" dirty="0" err="1" smtClean="0">
                <a:solidFill>
                  <a:srgbClr val="FF0000"/>
                </a:solidFill>
              </a:rPr>
              <a:t>filtre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gradienți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muchii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textură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600" dirty="0" smtClean="0"/>
          </a:p>
          <a:p>
            <a:r>
              <a:rPr lang="en-US" sz="2600" dirty="0" err="1" smtClean="0"/>
              <a:t>Posibilă</a:t>
            </a:r>
            <a:r>
              <a:rPr lang="en-US" sz="2600" dirty="0" smtClean="0"/>
              <a:t> </a:t>
            </a:r>
            <a:r>
              <a:rPr lang="en-US" sz="2600" dirty="0" err="1" smtClean="0"/>
              <a:t>temă</a:t>
            </a:r>
            <a:r>
              <a:rPr lang="en-US" sz="2600" dirty="0" smtClean="0"/>
              <a:t>: </a:t>
            </a:r>
            <a:r>
              <a:rPr lang="en-US" sz="2600" dirty="0" err="1" smtClean="0"/>
              <a:t>realizarea</a:t>
            </a:r>
            <a:r>
              <a:rPr lang="en-US" sz="2600" dirty="0" smtClean="0"/>
              <a:t> de </a:t>
            </a:r>
            <a:r>
              <a:rPr lang="en-US" sz="2600" dirty="0" err="1" smtClean="0"/>
              <a:t>mozaicuri</a:t>
            </a:r>
            <a:endParaRPr lang="en-US" sz="2600" dirty="0"/>
          </a:p>
        </p:txBody>
      </p:sp>
      <p:pic>
        <p:nvPicPr>
          <p:cNvPr id="16" name="Picture 15" descr="ferrari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" y="5027093"/>
            <a:ext cx="2031336" cy="1351761"/>
          </a:xfrm>
          <a:prstGeom prst="rect">
            <a:avLst/>
          </a:prstGeom>
        </p:spPr>
      </p:pic>
      <p:pic>
        <p:nvPicPr>
          <p:cNvPr id="17" name="Picture 16" descr="moza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43" y="5028973"/>
            <a:ext cx="2153343" cy="1421206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10817" y="3436141"/>
            <a:ext cx="606111" cy="54625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 18"/>
          <p:cNvSpPr/>
          <p:nvPr/>
        </p:nvSpPr>
        <p:spPr>
          <a:xfrm>
            <a:off x="6534606" y="3436141"/>
            <a:ext cx="703088" cy="418483"/>
          </a:xfrm>
          <a:prstGeom prst="mathEqual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494" y="3088101"/>
            <a:ext cx="15358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58ED5"/>
                </a:solidFill>
              </a:rPr>
              <a:t>i</a:t>
            </a:r>
            <a:r>
              <a:rPr lang="en-US" sz="2400" dirty="0" smtClean="0">
                <a:solidFill>
                  <a:srgbClr val="558ED5"/>
                </a:solidFill>
              </a:rPr>
              <a:t>magine de </a:t>
            </a:r>
            <a:r>
              <a:rPr lang="en-US" sz="2400" dirty="0" err="1" smtClean="0">
                <a:solidFill>
                  <a:srgbClr val="558ED5"/>
                </a:solidFill>
              </a:rPr>
              <a:t>referință</a:t>
            </a:r>
            <a:endParaRPr lang="en-US" sz="2400" dirty="0">
              <a:solidFill>
                <a:srgbClr val="558ED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0219" y="3021253"/>
            <a:ext cx="21104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8000"/>
                </a:solidFill>
              </a:rPr>
              <a:t>c</a:t>
            </a:r>
            <a:r>
              <a:rPr lang="en-US" sz="2400" dirty="0" err="1" smtClean="0">
                <a:solidFill>
                  <a:srgbClr val="008000"/>
                </a:solidFill>
              </a:rPr>
              <a:t>olectie</a:t>
            </a:r>
            <a:r>
              <a:rPr lang="en-US" sz="2400" dirty="0" smtClean="0">
                <a:solidFill>
                  <a:srgbClr val="008000"/>
                </a:solidFill>
              </a:rPr>
              <a:t> de </a:t>
            </a:r>
            <a:r>
              <a:rPr lang="en-US" sz="2400" dirty="0" err="1" smtClean="0">
                <a:solidFill>
                  <a:srgbClr val="008000"/>
                </a:solidFill>
              </a:rPr>
              <a:t>imagini</a:t>
            </a:r>
            <a:r>
              <a:rPr lang="en-US" sz="2400" dirty="0" smtClean="0">
                <a:solidFill>
                  <a:srgbClr val="008000"/>
                </a:solidFill>
              </a:rPr>
              <a:t> (</a:t>
            </a:r>
            <a:r>
              <a:rPr lang="en-US" sz="2400" dirty="0" err="1" smtClean="0">
                <a:solidFill>
                  <a:srgbClr val="008000"/>
                </a:solidFill>
              </a:rPr>
              <a:t>piese</a:t>
            </a:r>
            <a:r>
              <a:rPr lang="en-US" sz="2400" dirty="0" smtClean="0">
                <a:solidFill>
                  <a:srgbClr val="008000"/>
                </a:solidFill>
              </a:rPr>
              <a:t>)</a:t>
            </a:r>
          </a:p>
          <a:p>
            <a:pPr algn="ctr"/>
            <a:r>
              <a:rPr lang="en-US" sz="2400" dirty="0">
                <a:solidFill>
                  <a:srgbClr val="008000"/>
                </a:solidFill>
              </a:rPr>
              <a:t>d</a:t>
            </a:r>
            <a:r>
              <a:rPr lang="en-US" sz="2400" dirty="0" smtClean="0">
                <a:solidFill>
                  <a:srgbClr val="008000"/>
                </a:solidFill>
              </a:rPr>
              <a:t>e </a:t>
            </a:r>
            <a:r>
              <a:rPr lang="en-US" sz="2400" dirty="0" err="1" smtClean="0">
                <a:solidFill>
                  <a:srgbClr val="008000"/>
                </a:solidFill>
              </a:rPr>
              <a:t>dimensiuni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reduse</a:t>
            </a:r>
            <a:endParaRPr lang="en-US" sz="2400" dirty="0" smtClean="0">
              <a:solidFill>
                <a:srgbClr val="008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10543" y="3201999"/>
            <a:ext cx="238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558ED5"/>
                </a:solidFill>
              </a:rPr>
              <a:t>i</a:t>
            </a:r>
            <a:r>
              <a:rPr lang="en-US" sz="2400" dirty="0" smtClean="0">
                <a:solidFill>
                  <a:srgbClr val="558ED5"/>
                </a:solidFill>
              </a:rPr>
              <a:t>magine </a:t>
            </a:r>
          </a:p>
          <a:p>
            <a:pPr algn="ctr"/>
            <a:r>
              <a:rPr lang="en-US" sz="2400" dirty="0" err="1" smtClean="0">
                <a:solidFill>
                  <a:srgbClr val="558ED5"/>
                </a:solidFill>
              </a:rPr>
              <a:t>mozaic</a:t>
            </a:r>
            <a:endParaRPr lang="en-US" sz="2400" dirty="0">
              <a:solidFill>
                <a:srgbClr val="558ED5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239057" y="5062397"/>
            <a:ext cx="2266555" cy="1299774"/>
            <a:chOff x="5723027" y="3363415"/>
            <a:chExt cx="2556709" cy="1136443"/>
          </a:xfrm>
        </p:grpSpPr>
        <p:pic>
          <p:nvPicPr>
            <p:cNvPr id="24" name="Picture 23" descr="00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363415"/>
              <a:ext cx="508000" cy="381000"/>
            </a:xfrm>
            <a:prstGeom prst="rect">
              <a:avLst/>
            </a:prstGeom>
          </p:spPr>
        </p:pic>
        <p:pic>
          <p:nvPicPr>
            <p:cNvPr id="25" name="Picture 24" descr="00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363415"/>
              <a:ext cx="508000" cy="381000"/>
            </a:xfrm>
            <a:prstGeom prst="rect">
              <a:avLst/>
            </a:prstGeom>
          </p:spPr>
        </p:pic>
        <p:pic>
          <p:nvPicPr>
            <p:cNvPr id="26" name="Picture 25" descr="003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737858"/>
              <a:ext cx="508000" cy="381000"/>
            </a:xfrm>
            <a:prstGeom prst="rect">
              <a:avLst/>
            </a:prstGeom>
          </p:spPr>
        </p:pic>
        <p:pic>
          <p:nvPicPr>
            <p:cNvPr id="27" name="Picture 26" descr="004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737858"/>
              <a:ext cx="508000" cy="381000"/>
            </a:xfrm>
            <a:prstGeom prst="rect">
              <a:avLst/>
            </a:prstGeom>
          </p:spPr>
        </p:pic>
        <p:pic>
          <p:nvPicPr>
            <p:cNvPr id="28" name="Picture 27" descr="005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737858"/>
              <a:ext cx="508000" cy="381000"/>
            </a:xfrm>
            <a:prstGeom prst="rect">
              <a:avLst/>
            </a:prstGeom>
          </p:spPr>
        </p:pic>
        <p:pic>
          <p:nvPicPr>
            <p:cNvPr id="29" name="Picture 28" descr="006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737858"/>
              <a:ext cx="508000" cy="381000"/>
            </a:xfrm>
            <a:prstGeom prst="rect">
              <a:avLst/>
            </a:prstGeom>
          </p:spPr>
        </p:pic>
        <p:pic>
          <p:nvPicPr>
            <p:cNvPr id="30" name="Picture 29" descr="007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363415"/>
              <a:ext cx="508000" cy="381000"/>
            </a:xfrm>
            <a:prstGeom prst="rect">
              <a:avLst/>
            </a:prstGeom>
          </p:spPr>
        </p:pic>
        <p:pic>
          <p:nvPicPr>
            <p:cNvPr id="31" name="Picture 30" descr="008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4118858"/>
              <a:ext cx="508000" cy="381000"/>
            </a:xfrm>
            <a:prstGeom prst="rect">
              <a:avLst/>
            </a:prstGeom>
          </p:spPr>
        </p:pic>
        <p:pic>
          <p:nvPicPr>
            <p:cNvPr id="32" name="Picture 31" descr="009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4118858"/>
              <a:ext cx="508000" cy="381000"/>
            </a:xfrm>
            <a:prstGeom prst="rect">
              <a:avLst/>
            </a:prstGeom>
          </p:spPr>
        </p:pic>
        <p:pic>
          <p:nvPicPr>
            <p:cNvPr id="33" name="Picture 32" descr="010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4118858"/>
              <a:ext cx="508000" cy="381000"/>
            </a:xfrm>
            <a:prstGeom prst="rect">
              <a:avLst/>
            </a:prstGeom>
          </p:spPr>
        </p:pic>
        <p:pic>
          <p:nvPicPr>
            <p:cNvPr id="34" name="Picture 33" descr="011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4118858"/>
              <a:ext cx="508000" cy="381000"/>
            </a:xfrm>
            <a:prstGeom prst="rect">
              <a:avLst/>
            </a:prstGeom>
          </p:spPr>
        </p:pic>
        <p:pic>
          <p:nvPicPr>
            <p:cNvPr id="35" name="Picture 34" descr="01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4118858"/>
              <a:ext cx="508000" cy="381000"/>
            </a:xfrm>
            <a:prstGeom prst="rect">
              <a:avLst/>
            </a:prstGeom>
          </p:spPr>
        </p:pic>
        <p:pic>
          <p:nvPicPr>
            <p:cNvPr id="36" name="Picture 35" descr="013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363415"/>
              <a:ext cx="508000" cy="381000"/>
            </a:xfrm>
            <a:prstGeom prst="rect">
              <a:avLst/>
            </a:prstGeom>
          </p:spPr>
        </p:pic>
        <p:pic>
          <p:nvPicPr>
            <p:cNvPr id="37" name="Picture 36" descr="014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737858"/>
              <a:ext cx="508000" cy="381000"/>
            </a:xfrm>
            <a:prstGeom prst="rect">
              <a:avLst/>
            </a:prstGeom>
          </p:spPr>
        </p:pic>
        <p:pic>
          <p:nvPicPr>
            <p:cNvPr id="38" name="Picture 37" descr="015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363415"/>
              <a:ext cx="508000" cy="381000"/>
            </a:xfrm>
            <a:prstGeom prst="rect">
              <a:avLst/>
            </a:prstGeom>
          </p:spPr>
        </p:pic>
      </p:grpSp>
      <p:sp>
        <p:nvSpPr>
          <p:cNvPr id="39" name="Plus 38"/>
          <p:cNvSpPr/>
          <p:nvPr/>
        </p:nvSpPr>
        <p:spPr>
          <a:xfrm>
            <a:off x="4210668" y="3436141"/>
            <a:ext cx="606111" cy="54625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4816780" y="3144018"/>
            <a:ext cx="158276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</a:rPr>
              <a:t>a</a:t>
            </a:r>
            <a:r>
              <a:rPr lang="en-US" sz="2400" dirty="0" err="1" smtClean="0">
                <a:solidFill>
                  <a:srgbClr val="FF0000"/>
                </a:solidFill>
              </a:rPr>
              <a:t>lgoritm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codat</a:t>
            </a:r>
            <a:r>
              <a:rPr lang="en-US" sz="2400" dirty="0" smtClean="0">
                <a:solidFill>
                  <a:srgbClr val="FF0000"/>
                </a:solidFill>
              </a:rPr>
              <a:t> de </a:t>
            </a:r>
            <a:r>
              <a:rPr lang="en-US" sz="2400" dirty="0" err="1" smtClean="0">
                <a:solidFill>
                  <a:srgbClr val="FF0000"/>
                </a:solidFill>
              </a:rPr>
              <a:t>voi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/>
      <p:bldP spid="39" grpId="0" animBg="1"/>
      <p:bldP spid="4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4053" y="-5199818"/>
            <a:ext cx="23561734" cy="155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3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3" t="33438" r="30622" b="19711"/>
          <a:stretch/>
        </p:blipFill>
        <p:spPr>
          <a:xfrm>
            <a:off x="-1380228" y="-6154969"/>
            <a:ext cx="13415801" cy="151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0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Structura</a:t>
            </a:r>
            <a:r>
              <a:rPr lang="en-US" sz="4000" dirty="0" smtClean="0"/>
              <a:t> </a:t>
            </a:r>
            <a:r>
              <a:rPr lang="en-US" sz="4000" dirty="0" err="1" smtClean="0"/>
              <a:t>cursului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89365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err="1" smtClean="0">
                <a:solidFill>
                  <a:srgbClr val="FF0000"/>
                </a:solidFill>
              </a:rPr>
              <a:t>Caracteristici</a:t>
            </a:r>
            <a:r>
              <a:rPr lang="en-US" sz="3200" b="1" dirty="0" smtClean="0">
                <a:solidFill>
                  <a:srgbClr val="FF0000"/>
                </a:solidFill>
              </a:rPr>
              <a:t> ale </a:t>
            </a:r>
            <a:r>
              <a:rPr lang="en-US" sz="3200" b="1" dirty="0" err="1" smtClean="0">
                <a:solidFill>
                  <a:srgbClr val="FF0000"/>
                </a:solidFill>
              </a:rPr>
              <a:t>imaginilor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- </a:t>
            </a:r>
            <a:r>
              <a:rPr lang="en-US" sz="2400" dirty="0" err="1">
                <a:solidFill>
                  <a:srgbClr val="FF0000"/>
                </a:solidFill>
              </a:rPr>
              <a:t>f</a:t>
            </a:r>
            <a:r>
              <a:rPr lang="en-US" sz="2400" dirty="0" err="1" smtClean="0">
                <a:solidFill>
                  <a:srgbClr val="FF0000"/>
                </a:solidFill>
              </a:rPr>
              <a:t>iltre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gradienți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muchii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textură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600" dirty="0" smtClean="0"/>
          </a:p>
          <a:p>
            <a:r>
              <a:rPr lang="en-US" sz="2600" dirty="0" err="1" smtClean="0"/>
              <a:t>Posibilă</a:t>
            </a:r>
            <a:r>
              <a:rPr lang="en-US" sz="2600" dirty="0" smtClean="0"/>
              <a:t> </a:t>
            </a:r>
            <a:r>
              <a:rPr lang="en-US" sz="2600" dirty="0" err="1" smtClean="0"/>
              <a:t>temă</a:t>
            </a:r>
            <a:r>
              <a:rPr lang="en-US" sz="2600" dirty="0" smtClean="0"/>
              <a:t>: </a:t>
            </a:r>
            <a:r>
              <a:rPr lang="en-US" sz="2600" dirty="0" err="1" smtClean="0"/>
              <a:t>redimensionarea</a:t>
            </a:r>
            <a:r>
              <a:rPr lang="en-US" sz="2600" dirty="0" smtClean="0"/>
              <a:t>  </a:t>
            </a:r>
            <a:r>
              <a:rPr lang="en-US" sz="2600" dirty="0" err="1" smtClean="0"/>
              <a:t>imaginilor</a:t>
            </a:r>
            <a:r>
              <a:rPr lang="en-US" sz="2600" dirty="0" smtClean="0"/>
              <a:t> cu </a:t>
            </a:r>
            <a:r>
              <a:rPr lang="en-US" sz="2600" dirty="0" err="1" smtClean="0"/>
              <a:t>păstrarea</a:t>
            </a:r>
            <a:r>
              <a:rPr lang="en-US" sz="2600" dirty="0" smtClean="0"/>
              <a:t> </a:t>
            </a:r>
            <a:r>
              <a:rPr lang="en-US" sz="2600" dirty="0" err="1" smtClean="0"/>
              <a:t>conținutului</a:t>
            </a:r>
            <a:endParaRPr lang="en-US" sz="26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4158" t="65015" r="53398"/>
          <a:stretch/>
        </p:blipFill>
        <p:spPr bwMode="auto">
          <a:xfrm>
            <a:off x="6882512" y="4371339"/>
            <a:ext cx="2261488" cy="2043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2117" t="7082" r="16506" b="50765"/>
          <a:stretch/>
        </p:blipFill>
        <p:spPr bwMode="auto">
          <a:xfrm>
            <a:off x="2705204" y="3460517"/>
            <a:ext cx="3680856" cy="182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66189" t="64927"/>
          <a:stretch/>
        </p:blipFill>
        <p:spPr bwMode="auto">
          <a:xfrm>
            <a:off x="16443" y="4371339"/>
            <a:ext cx="2356723" cy="204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6600113" y="6193919"/>
            <a:ext cx="28071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Redimensionare</a:t>
            </a:r>
            <a:r>
              <a:rPr lang="en-US" b="1" dirty="0" smtClean="0">
                <a:solidFill>
                  <a:srgbClr val="000000"/>
                </a:solidFill>
              </a:rPr>
              <a:t> cu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păstrarea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conținutului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96900" y="6211669"/>
            <a:ext cx="244437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</a:rPr>
              <a:t>Redimensionare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</a:rPr>
              <a:t>u</a:t>
            </a:r>
            <a:r>
              <a:rPr lang="en-US" b="1" dirty="0" err="1" smtClean="0">
                <a:solidFill>
                  <a:srgbClr val="000000"/>
                </a:solidFill>
              </a:rPr>
              <a:t>zuală</a:t>
            </a:r>
            <a:r>
              <a:rPr lang="en-US" b="1" dirty="0" smtClean="0">
                <a:solidFill>
                  <a:srgbClr val="000000"/>
                </a:solidFill>
              </a:rPr>
              <a:t> (</a:t>
            </a:r>
            <a:r>
              <a:rPr lang="en-US" b="1" dirty="0" err="1" smtClean="0">
                <a:solidFill>
                  <a:srgbClr val="000000"/>
                </a:solidFill>
              </a:rPr>
              <a:t>imresize</a:t>
            </a:r>
            <a:r>
              <a:rPr lang="en-US" b="1" dirty="0" smtClean="0">
                <a:solidFill>
                  <a:srgbClr val="000000"/>
                </a:solidFill>
              </a:rPr>
              <a:t>)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9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Structura</a:t>
            </a:r>
            <a:r>
              <a:rPr lang="en-US" sz="4000" dirty="0" smtClean="0"/>
              <a:t> </a:t>
            </a:r>
            <a:r>
              <a:rPr lang="en-US" sz="4000" dirty="0" err="1" smtClean="0"/>
              <a:t>cursului</a:t>
            </a:r>
            <a:r>
              <a:rPr lang="en-US" sz="4000" dirty="0" smtClean="0"/>
              <a:t> </a:t>
            </a:r>
            <a:r>
              <a:rPr lang="en-US" sz="4000" dirty="0" err="1" smtClean="0"/>
              <a:t>opțional</a:t>
            </a:r>
            <a:endParaRPr lang="en-US" sz="4000" dirty="0"/>
          </a:p>
        </p:txBody>
      </p:sp>
      <p:pic>
        <p:nvPicPr>
          <p:cNvPr id="91" name="592-3_lowdata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46844" y="2938914"/>
            <a:ext cx="3711409" cy="2474272"/>
          </a:xfrm>
          <a:prstGeom prst="rect">
            <a:avLst/>
          </a:prstGeom>
        </p:spPr>
      </p:pic>
      <p:pic>
        <p:nvPicPr>
          <p:cNvPr id="92" name="day_lowdata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7529" y="2938915"/>
            <a:ext cx="3092839" cy="2474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84696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err="1" smtClean="0">
                <a:solidFill>
                  <a:srgbClr val="FF0000"/>
                </a:solidFill>
              </a:rPr>
              <a:t>Caracteristici</a:t>
            </a:r>
            <a:r>
              <a:rPr lang="en-US" sz="3200" b="1" dirty="0" smtClean="0">
                <a:solidFill>
                  <a:srgbClr val="FF0000"/>
                </a:solidFill>
              </a:rPr>
              <a:t> ale </a:t>
            </a:r>
            <a:r>
              <a:rPr lang="en-US" sz="3200" b="1" dirty="0" err="1" smtClean="0">
                <a:solidFill>
                  <a:srgbClr val="FF0000"/>
                </a:solidFill>
              </a:rPr>
              <a:t>imaginilor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- </a:t>
            </a:r>
            <a:r>
              <a:rPr lang="en-US" sz="2400" dirty="0" err="1">
                <a:solidFill>
                  <a:srgbClr val="FF0000"/>
                </a:solidFill>
              </a:rPr>
              <a:t>f</a:t>
            </a:r>
            <a:r>
              <a:rPr lang="en-US" sz="2400" dirty="0" err="1" smtClean="0">
                <a:solidFill>
                  <a:srgbClr val="FF0000"/>
                </a:solidFill>
              </a:rPr>
              <a:t>iltre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gradienți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muchii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textură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600" dirty="0" smtClean="0"/>
          </a:p>
          <a:p>
            <a:r>
              <a:rPr lang="en-US" sz="2600" dirty="0" err="1" smtClean="0"/>
              <a:t>Posibilă</a:t>
            </a:r>
            <a:r>
              <a:rPr lang="en-US" sz="2600" dirty="0" smtClean="0"/>
              <a:t> </a:t>
            </a:r>
            <a:r>
              <a:rPr lang="en-US" sz="2600" dirty="0" err="1" smtClean="0"/>
              <a:t>temă</a:t>
            </a:r>
            <a:r>
              <a:rPr lang="en-US" sz="2600" dirty="0" smtClean="0"/>
              <a:t>: </a:t>
            </a:r>
            <a:r>
              <a:rPr lang="en-US" sz="2600" dirty="0" err="1" smtClean="0"/>
              <a:t>detectare</a:t>
            </a:r>
            <a:r>
              <a:rPr lang="en-US" sz="2600" dirty="0" smtClean="0"/>
              <a:t> de </a:t>
            </a:r>
            <a:r>
              <a:rPr lang="en-US" sz="2600" dirty="0" err="1" smtClean="0"/>
              <a:t>obiecte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125199" y="5498642"/>
            <a:ext cx="411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Detectare</a:t>
            </a:r>
            <a:r>
              <a:rPr lang="en-US" sz="2400" dirty="0" smtClean="0"/>
              <a:t> </a:t>
            </a:r>
            <a:r>
              <a:rPr lang="en-US" sz="2400" dirty="0" err="1" smtClean="0"/>
              <a:t>semne</a:t>
            </a:r>
            <a:r>
              <a:rPr lang="en-US" sz="2400" dirty="0" smtClean="0"/>
              <a:t> de </a:t>
            </a:r>
            <a:r>
              <a:rPr lang="en-US" sz="2400" dirty="0" err="1" smtClean="0"/>
              <a:t>circulație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>
            <a:off x="4475768" y="5448962"/>
            <a:ext cx="3475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Detectare</a:t>
            </a:r>
            <a:r>
              <a:rPr lang="en-US" sz="2400" dirty="0" smtClean="0"/>
              <a:t> </a:t>
            </a:r>
            <a:r>
              <a:rPr lang="en-US" sz="2400" dirty="0" err="1" smtClean="0"/>
              <a:t>pietoni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05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250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875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Structura</a:t>
            </a:r>
            <a:r>
              <a:rPr lang="en-US" dirty="0" smtClean="0"/>
              <a:t> </a:t>
            </a:r>
            <a:r>
              <a:rPr lang="en-US" dirty="0" err="1" smtClean="0"/>
              <a:t>primului</a:t>
            </a:r>
            <a:r>
              <a:rPr lang="en-US" dirty="0" smtClean="0"/>
              <a:t> </a:t>
            </a:r>
            <a:r>
              <a:rPr lang="en-US" dirty="0" err="1" smtClean="0"/>
              <a:t>semestru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3432" y="1135221"/>
            <a:ext cx="9120568" cy="5904849"/>
          </a:xfrm>
        </p:spPr>
        <p:txBody>
          <a:bodyPr>
            <a:normAutofit/>
          </a:bodyPr>
          <a:lstStyle/>
          <a:p>
            <a:r>
              <a:rPr lang="en-US" sz="2600" dirty="0">
                <a:hlinkClick r:id="rId3"/>
              </a:rPr>
              <a:t>https://www.unibuc.ro/studii/structura-anului-universitar</a:t>
            </a:r>
            <a:r>
              <a:rPr lang="en-US" sz="2600" dirty="0" smtClean="0">
                <a:hlinkClick r:id="rId3"/>
              </a:rPr>
              <a:t>/</a:t>
            </a:r>
            <a:endParaRPr lang="en-US" sz="2600" dirty="0" smtClean="0"/>
          </a:p>
          <a:p>
            <a:endParaRPr lang="en-US" sz="3100" dirty="0" smtClean="0"/>
          </a:p>
          <a:p>
            <a:endParaRPr lang="en-US" sz="3100" dirty="0"/>
          </a:p>
          <a:p>
            <a:endParaRPr lang="en-US" sz="3100" dirty="0" smtClean="0"/>
          </a:p>
          <a:p>
            <a:endParaRPr lang="en-US" sz="3100" dirty="0"/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14 </a:t>
            </a:r>
            <a:r>
              <a:rPr lang="en-US" sz="2800" dirty="0" err="1" smtClean="0"/>
              <a:t>cursuri</a:t>
            </a:r>
            <a:r>
              <a:rPr lang="en-US" sz="2800" dirty="0" smtClean="0"/>
              <a:t> (12 </a:t>
            </a:r>
            <a:r>
              <a:rPr lang="en-US" sz="2800" dirty="0" err="1" smtClean="0"/>
              <a:t>în</a:t>
            </a:r>
            <a:r>
              <a:rPr lang="en-US" sz="2800" dirty="0" smtClean="0"/>
              <a:t> 2020, 2 </a:t>
            </a:r>
            <a:r>
              <a:rPr lang="en-US" sz="2800" dirty="0" err="1" smtClean="0"/>
              <a:t>în</a:t>
            </a:r>
            <a:r>
              <a:rPr lang="en-US" sz="2800" dirty="0" smtClean="0"/>
              <a:t> 2021)</a:t>
            </a:r>
          </a:p>
          <a:p>
            <a:r>
              <a:rPr lang="en-US" sz="2800" dirty="0" smtClean="0"/>
              <a:t>6/</a:t>
            </a:r>
            <a:r>
              <a:rPr lang="en-US" sz="2800" dirty="0"/>
              <a:t>7</a:t>
            </a:r>
            <a:r>
              <a:rPr lang="en-US" sz="2800" dirty="0" smtClean="0"/>
              <a:t> </a:t>
            </a:r>
            <a:r>
              <a:rPr lang="en-US" sz="2800" dirty="0" err="1" smtClean="0"/>
              <a:t>laboratoare</a:t>
            </a:r>
            <a:r>
              <a:rPr lang="en-US" sz="2800" dirty="0" smtClean="0"/>
              <a:t> (</a:t>
            </a:r>
            <a:r>
              <a:rPr lang="en-US" sz="2800" dirty="0" err="1" smtClean="0"/>
              <a:t>verificare</a:t>
            </a:r>
            <a:r>
              <a:rPr lang="en-US" sz="2800" dirty="0" smtClean="0"/>
              <a:t> = </a:t>
            </a:r>
            <a:r>
              <a:rPr lang="en-US" sz="2800" dirty="0" err="1" smtClean="0"/>
              <a:t>lucrare</a:t>
            </a:r>
            <a:r>
              <a:rPr lang="en-US" sz="2800" dirty="0" smtClean="0"/>
              <a:t> de </a:t>
            </a:r>
            <a:r>
              <a:rPr lang="en-US" sz="2800" dirty="0" err="1" smtClean="0"/>
              <a:t>laborator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ultima</a:t>
            </a:r>
            <a:r>
              <a:rPr lang="en-US" sz="2800" dirty="0" smtClean="0"/>
              <a:t> </a:t>
            </a:r>
            <a:r>
              <a:rPr lang="en-US" sz="2800" dirty="0" err="1" smtClean="0"/>
              <a:t>săptămână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err="1" smtClean="0"/>
              <a:t>detalii</a:t>
            </a:r>
            <a:r>
              <a:rPr lang="en-US" sz="2800" dirty="0" smtClean="0"/>
              <a:t> </a:t>
            </a:r>
            <a:r>
              <a:rPr lang="en-US" sz="2800" dirty="0" err="1" smtClean="0"/>
              <a:t>mai</a:t>
            </a:r>
            <a:r>
              <a:rPr lang="en-US" sz="2800" dirty="0" smtClean="0"/>
              <a:t> </a:t>
            </a:r>
            <a:r>
              <a:rPr lang="en-US" sz="2800" dirty="0" err="1" smtClean="0"/>
              <a:t>târziu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curs)</a:t>
            </a:r>
          </a:p>
          <a:p>
            <a:endParaRPr lang="en-US" dirty="0" smtClean="0"/>
          </a:p>
        </p:txBody>
      </p:sp>
      <p:pic>
        <p:nvPicPr>
          <p:cNvPr id="3" name="Picture 2" descr="Screen Shot 2020-10-06 at 14.18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300"/>
            <a:ext cx="9144000" cy="23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Structura</a:t>
            </a:r>
            <a:r>
              <a:rPr lang="en-US" sz="4000" dirty="0" smtClean="0"/>
              <a:t> </a:t>
            </a:r>
            <a:r>
              <a:rPr lang="en-US" sz="4000" dirty="0" err="1" smtClean="0"/>
              <a:t>cursului</a:t>
            </a:r>
            <a:r>
              <a:rPr lang="en-US" sz="4000" dirty="0" smtClean="0"/>
              <a:t> </a:t>
            </a:r>
            <a:r>
              <a:rPr lang="en-US" sz="4000" dirty="0" err="1" smtClean="0"/>
              <a:t>opțional</a:t>
            </a:r>
            <a:endParaRPr lang="en-US" sz="4000" dirty="0"/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24070"/>
              </p:ext>
            </p:extLst>
          </p:nvPr>
        </p:nvGraphicFramePr>
        <p:xfrm>
          <a:off x="474031" y="2977674"/>
          <a:ext cx="1402472" cy="170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PhotoSuite Image" r:id="rId4" imgW="1143000" imgH="1390680" progId="">
                  <p:embed/>
                </p:oleObj>
              </mc:Choice>
              <mc:Fallback>
                <p:oleObj name="PhotoSuite Image" r:id="rId4" imgW="1143000" imgH="1390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31" y="2977674"/>
                        <a:ext cx="1402472" cy="17066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494950" y="3385951"/>
            <a:ext cx="38960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819721" y="3368063"/>
            <a:ext cx="38960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065832"/>
              </p:ext>
            </p:extLst>
          </p:nvPr>
        </p:nvGraphicFramePr>
        <p:xfrm>
          <a:off x="5684035" y="2977674"/>
          <a:ext cx="1494862" cy="1818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PhotoSuite Image" r:id="rId6" imgW="2286000" imgH="2781360" progId="">
                  <p:embed/>
                </p:oleObj>
              </mc:Choice>
              <mc:Fallback>
                <p:oleObj name="PhotoSuite Image" r:id="rId6" imgW="2286000" imgH="2781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035" y="2977674"/>
                        <a:ext cx="1494862" cy="1818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347551"/>
              </p:ext>
            </p:extLst>
          </p:nvPr>
        </p:nvGraphicFramePr>
        <p:xfrm>
          <a:off x="3373549" y="3514435"/>
          <a:ext cx="1227033" cy="82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PhotoSuite Image" r:id="rId8" imgW="1876320" imgH="1266840" progId="">
                  <p:embed/>
                </p:oleObj>
              </mc:Choice>
              <mc:Fallback>
                <p:oleObj name="PhotoSuite Image" r:id="rId8" imgW="1876320" imgH="12668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549" y="3514435"/>
                        <a:ext cx="1227033" cy="828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 descr="Screen shot 2014-11-04 at 3.54.48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0" r="36251"/>
          <a:stretch/>
        </p:blipFill>
        <p:spPr>
          <a:xfrm>
            <a:off x="384601" y="4949131"/>
            <a:ext cx="1644263" cy="1888954"/>
          </a:xfrm>
          <a:prstGeom prst="rect">
            <a:avLst/>
          </a:prstGeom>
        </p:spPr>
      </p:pic>
      <p:pic>
        <p:nvPicPr>
          <p:cNvPr id="16" name="Picture 15" descr="Screen shot 2014-11-04 at 3.54.48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56"/>
          <a:stretch/>
        </p:blipFill>
        <p:spPr>
          <a:xfrm>
            <a:off x="3203036" y="4897491"/>
            <a:ext cx="1616685" cy="1888955"/>
          </a:xfrm>
          <a:prstGeom prst="rect">
            <a:avLst/>
          </a:prstGeom>
        </p:spPr>
      </p:pic>
      <p:pic>
        <p:nvPicPr>
          <p:cNvPr id="17" name="Picture 16" descr="Screen shot 2014-11-04 at 3.54.48 PM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6"/>
          <a:stretch/>
        </p:blipFill>
        <p:spPr>
          <a:xfrm>
            <a:off x="5772758" y="4897494"/>
            <a:ext cx="1696023" cy="1888954"/>
          </a:xfrm>
          <a:prstGeom prst="rect">
            <a:avLst/>
          </a:prstGeom>
        </p:spPr>
      </p:pic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2663981" y="5032380"/>
            <a:ext cx="4411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4988752" y="5062544"/>
            <a:ext cx="44115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1143000"/>
            <a:ext cx="9459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err="1" smtClean="0">
                <a:solidFill>
                  <a:srgbClr val="FF0000"/>
                </a:solidFill>
              </a:rPr>
              <a:t>Caracteristici</a:t>
            </a:r>
            <a:r>
              <a:rPr lang="en-US" sz="3200" b="1" dirty="0" smtClean="0">
                <a:solidFill>
                  <a:srgbClr val="FF0000"/>
                </a:solidFill>
              </a:rPr>
              <a:t> ale </a:t>
            </a:r>
            <a:r>
              <a:rPr lang="en-US" sz="3200" b="1" dirty="0" err="1" smtClean="0">
                <a:solidFill>
                  <a:srgbClr val="FF0000"/>
                </a:solidFill>
              </a:rPr>
              <a:t>imaginilor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- </a:t>
            </a:r>
            <a:r>
              <a:rPr lang="en-US" sz="2400" dirty="0" err="1">
                <a:solidFill>
                  <a:srgbClr val="FF0000"/>
                </a:solidFill>
              </a:rPr>
              <a:t>f</a:t>
            </a:r>
            <a:r>
              <a:rPr lang="en-US" sz="2400" dirty="0" err="1" smtClean="0">
                <a:solidFill>
                  <a:srgbClr val="FF0000"/>
                </a:solidFill>
              </a:rPr>
              <a:t>iltre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gradienți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muchii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textură</a:t>
            </a: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600" dirty="0" smtClean="0"/>
          </a:p>
          <a:p>
            <a:r>
              <a:rPr lang="en-US" sz="2600" dirty="0" err="1" smtClean="0"/>
              <a:t>Posibilă</a:t>
            </a:r>
            <a:r>
              <a:rPr lang="en-US" sz="2600" dirty="0" smtClean="0"/>
              <a:t> </a:t>
            </a:r>
            <a:r>
              <a:rPr lang="en-US" sz="2600" dirty="0" err="1" smtClean="0"/>
              <a:t>temă</a:t>
            </a:r>
            <a:r>
              <a:rPr lang="en-US" sz="2600" dirty="0" smtClean="0"/>
              <a:t>: </a:t>
            </a:r>
            <a:r>
              <a:rPr lang="en-US" sz="2600" dirty="0" err="1" smtClean="0"/>
              <a:t>sinteza</a:t>
            </a:r>
            <a:r>
              <a:rPr lang="en-US" sz="2600" dirty="0" smtClean="0"/>
              <a:t> </a:t>
            </a:r>
            <a:r>
              <a:rPr lang="en-US" sz="2600" dirty="0" err="1" smtClean="0"/>
              <a:t>texturii</a:t>
            </a:r>
            <a:r>
              <a:rPr lang="en-US" sz="2600" dirty="0" smtClean="0"/>
              <a:t>, </a:t>
            </a:r>
            <a:r>
              <a:rPr lang="en-US" sz="2600" dirty="0" err="1" smtClean="0"/>
              <a:t>transferul</a:t>
            </a:r>
            <a:r>
              <a:rPr lang="en-US" sz="2600" dirty="0" smtClean="0"/>
              <a:t> </a:t>
            </a:r>
            <a:r>
              <a:rPr lang="en-US" sz="2600" dirty="0" err="1" smtClean="0"/>
              <a:t>texturii</a:t>
            </a:r>
            <a:r>
              <a:rPr lang="en-US" sz="2600" dirty="0" smtClean="0"/>
              <a:t> </a:t>
            </a:r>
            <a:r>
              <a:rPr lang="en-US" sz="2600" dirty="0" err="1" smtClean="0"/>
              <a:t>pe</a:t>
            </a:r>
            <a:r>
              <a:rPr lang="en-US" sz="2600" dirty="0" smtClean="0"/>
              <a:t> </a:t>
            </a:r>
            <a:r>
              <a:rPr lang="en-US" sz="2600" dirty="0" err="1" smtClean="0"/>
              <a:t>obiecte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9739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Structura</a:t>
            </a:r>
            <a:r>
              <a:rPr lang="en-US" sz="4000" dirty="0" smtClean="0"/>
              <a:t> </a:t>
            </a:r>
            <a:r>
              <a:rPr lang="en-US" sz="4000" dirty="0" err="1" smtClean="0"/>
              <a:t>cursului</a:t>
            </a:r>
            <a:r>
              <a:rPr lang="en-US" sz="4000" dirty="0" smtClean="0"/>
              <a:t> </a:t>
            </a:r>
            <a:r>
              <a:rPr lang="en-US" sz="4000" dirty="0" err="1" smtClean="0"/>
              <a:t>opțional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95155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2.</a:t>
            </a:r>
            <a:r>
              <a:rPr lang="en-US" sz="3200" b="1" dirty="0" smtClean="0"/>
              <a:t>	 </a:t>
            </a:r>
            <a:r>
              <a:rPr lang="en-US" sz="3200" b="1" dirty="0" err="1" smtClean="0">
                <a:solidFill>
                  <a:srgbClr val="FF0000"/>
                </a:solidFill>
              </a:rPr>
              <a:t>Descriptori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vizuali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- </a:t>
            </a:r>
            <a:r>
              <a:rPr lang="en-US" sz="2400" dirty="0" err="1">
                <a:solidFill>
                  <a:srgbClr val="FF0000"/>
                </a:solidFill>
              </a:rPr>
              <a:t>p</a:t>
            </a:r>
            <a:r>
              <a:rPr lang="en-US" sz="2400" dirty="0" err="1" smtClean="0">
                <a:solidFill>
                  <a:srgbClr val="FF0000"/>
                </a:solidFill>
              </a:rPr>
              <a:t>uncte</a:t>
            </a:r>
            <a:r>
              <a:rPr lang="en-US" sz="2400" dirty="0" smtClean="0">
                <a:solidFill>
                  <a:srgbClr val="FF0000"/>
                </a:solidFill>
              </a:rPr>
              <a:t> de </a:t>
            </a:r>
            <a:r>
              <a:rPr lang="en-US" sz="2400" dirty="0" err="1" smtClean="0">
                <a:solidFill>
                  <a:srgbClr val="FF0000"/>
                </a:solidFill>
              </a:rPr>
              <a:t>interes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descriptori</a:t>
            </a:r>
            <a:r>
              <a:rPr lang="en-US" sz="2400" dirty="0" smtClean="0">
                <a:solidFill>
                  <a:srgbClr val="FF0000"/>
                </a:solidFill>
              </a:rPr>
              <a:t> SIFT, </a:t>
            </a:r>
            <a:r>
              <a:rPr lang="en-US" sz="2400" dirty="0" err="1" smtClean="0">
                <a:solidFill>
                  <a:srgbClr val="FF0000"/>
                </a:solidFill>
              </a:rPr>
              <a:t>descriptori</a:t>
            </a:r>
            <a:r>
              <a:rPr lang="en-US" sz="2400" dirty="0" smtClean="0">
                <a:solidFill>
                  <a:srgbClr val="FF0000"/>
                </a:solidFill>
              </a:rPr>
              <a:t> HOG </a:t>
            </a:r>
          </a:p>
          <a:p>
            <a:endParaRPr lang="en-US" sz="2600" dirty="0" smtClean="0"/>
          </a:p>
          <a:p>
            <a:r>
              <a:rPr lang="en-US" sz="2600" dirty="0" err="1"/>
              <a:t>Posibilă</a:t>
            </a:r>
            <a:r>
              <a:rPr lang="en-US" sz="2600" dirty="0"/>
              <a:t> </a:t>
            </a:r>
            <a:r>
              <a:rPr lang="en-US" sz="2600" dirty="0" err="1"/>
              <a:t>temă</a:t>
            </a:r>
            <a:r>
              <a:rPr lang="en-US" sz="2600" dirty="0"/>
              <a:t>: </a:t>
            </a:r>
            <a:r>
              <a:rPr lang="en-US" sz="2600" dirty="0" err="1" smtClean="0"/>
              <a:t>realizarea</a:t>
            </a:r>
            <a:r>
              <a:rPr lang="en-US" sz="2600" dirty="0" smtClean="0"/>
              <a:t> de </a:t>
            </a:r>
            <a:r>
              <a:rPr lang="en-US" sz="2600" dirty="0" err="1" smtClean="0"/>
              <a:t>panorame</a:t>
            </a:r>
            <a:r>
              <a:rPr lang="en-US" sz="2600" dirty="0" smtClean="0"/>
              <a:t>, </a:t>
            </a:r>
            <a:r>
              <a:rPr lang="en-US" sz="2600" dirty="0" err="1" smtClean="0"/>
              <a:t>regăsirea</a:t>
            </a:r>
            <a:r>
              <a:rPr lang="en-US" sz="2600" dirty="0" smtClean="0"/>
              <a:t> </a:t>
            </a:r>
            <a:r>
              <a:rPr lang="en-US" sz="2600" dirty="0" err="1" smtClean="0"/>
              <a:t>informației</a:t>
            </a:r>
            <a:endParaRPr lang="en-US" sz="2600" dirty="0"/>
          </a:p>
        </p:txBody>
      </p:sp>
      <p:grpSp>
        <p:nvGrpSpPr>
          <p:cNvPr id="14" name="Group 24"/>
          <p:cNvGrpSpPr>
            <a:grpSpLocks/>
          </p:cNvGrpSpPr>
          <p:nvPr/>
        </p:nvGrpSpPr>
        <p:grpSpPr bwMode="auto">
          <a:xfrm>
            <a:off x="1867387" y="2891322"/>
            <a:ext cx="5527953" cy="1022350"/>
            <a:chOff x="2012" y="1200"/>
            <a:chExt cx="3652" cy="644"/>
          </a:xfrm>
        </p:grpSpPr>
        <p:pic>
          <p:nvPicPr>
            <p:cNvPr id="20" name="Picture 17" descr="small-P10100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8" descr="small-P10100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2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9" descr="small-P10100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0" descr="small-P101003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1" descr="small-P101003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2" descr="small-P101003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3" descr="small-P101003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2" y="1200"/>
              <a:ext cx="484" cy="644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5" descr="small-emlak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5650"/>
            <a:ext cx="9144000" cy="22923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Down Arrow 27"/>
          <p:cNvSpPr/>
          <p:nvPr/>
        </p:nvSpPr>
        <p:spPr>
          <a:xfrm>
            <a:off x="4265053" y="3844478"/>
            <a:ext cx="799222" cy="10270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3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Structura</a:t>
            </a:r>
            <a:r>
              <a:rPr lang="en-US" sz="4000" dirty="0" smtClean="0"/>
              <a:t> </a:t>
            </a:r>
            <a:r>
              <a:rPr lang="en-US" sz="4000" dirty="0" err="1" smtClean="0"/>
              <a:t>cursului</a:t>
            </a:r>
            <a:r>
              <a:rPr lang="en-US" sz="4000" dirty="0" smtClean="0"/>
              <a:t> </a:t>
            </a:r>
            <a:r>
              <a:rPr lang="en-US" sz="4000" dirty="0" err="1" smtClean="0"/>
              <a:t>opțional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79847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r>
              <a:rPr lang="en-US" sz="3200" b="1" dirty="0" smtClean="0"/>
              <a:t>	 </a:t>
            </a:r>
            <a:r>
              <a:rPr lang="en-US" sz="3200" b="1" dirty="0" err="1" smtClean="0">
                <a:solidFill>
                  <a:srgbClr val="FF0000"/>
                </a:solidFill>
              </a:rPr>
              <a:t>Recunoaștere</a:t>
            </a:r>
            <a:r>
              <a:rPr lang="en-US" sz="3200" b="1" dirty="0" smtClean="0">
                <a:solidFill>
                  <a:srgbClr val="FF0000"/>
                </a:solidFill>
              </a:rPr>
              <a:t> de </a:t>
            </a:r>
            <a:r>
              <a:rPr lang="en-US" sz="3200" b="1" dirty="0" err="1" smtClean="0">
                <a:solidFill>
                  <a:srgbClr val="FF0000"/>
                </a:solidFill>
              </a:rPr>
              <a:t>obiecte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- </a:t>
            </a:r>
            <a:r>
              <a:rPr lang="en-US" sz="2400" dirty="0" err="1">
                <a:solidFill>
                  <a:srgbClr val="FF0000"/>
                </a:solidFill>
              </a:rPr>
              <a:t>m</a:t>
            </a:r>
            <a:r>
              <a:rPr lang="en-US" sz="2400" dirty="0" err="1" smtClean="0">
                <a:solidFill>
                  <a:srgbClr val="FF0000"/>
                </a:solidFill>
              </a:rPr>
              <a:t>odelul</a:t>
            </a:r>
            <a:r>
              <a:rPr lang="en-US" sz="2400" dirty="0" smtClean="0">
                <a:solidFill>
                  <a:srgbClr val="FF0000"/>
                </a:solidFill>
              </a:rPr>
              <a:t> K-nearest </a:t>
            </a:r>
            <a:r>
              <a:rPr lang="en-US" sz="2400" dirty="0" err="1" smtClean="0">
                <a:solidFill>
                  <a:srgbClr val="FF0000"/>
                </a:solidFill>
              </a:rPr>
              <a:t>neighbours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metode</a:t>
            </a:r>
            <a:r>
              <a:rPr lang="en-US" sz="2400" dirty="0" smtClean="0">
                <a:solidFill>
                  <a:srgbClr val="FF0000"/>
                </a:solidFill>
              </a:rPr>
              <a:t> kernel, </a:t>
            </a:r>
            <a:r>
              <a:rPr lang="en-US" sz="2400" dirty="0" err="1" smtClean="0">
                <a:solidFill>
                  <a:srgbClr val="FF0000"/>
                </a:solidFill>
              </a:rPr>
              <a:t>rețele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neuronale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convoluționale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modelul</a:t>
            </a:r>
            <a:r>
              <a:rPr lang="en-US" sz="2400" dirty="0" smtClean="0">
                <a:solidFill>
                  <a:srgbClr val="FF0000"/>
                </a:solidFill>
              </a:rPr>
              <a:t> bag of visual words</a:t>
            </a:r>
          </a:p>
          <a:p>
            <a:endParaRPr lang="en-US" sz="2600" dirty="0" smtClean="0"/>
          </a:p>
          <a:p>
            <a:r>
              <a:rPr lang="en-US" sz="2600" dirty="0" err="1" smtClean="0"/>
              <a:t>Posibile</a:t>
            </a:r>
            <a:r>
              <a:rPr lang="en-US" sz="2600" dirty="0" smtClean="0"/>
              <a:t> </a:t>
            </a:r>
            <a:r>
              <a:rPr lang="en-US" sz="2600" dirty="0" err="1" smtClean="0"/>
              <a:t>teme</a:t>
            </a:r>
            <a:r>
              <a:rPr lang="en-US" sz="2600" dirty="0" smtClean="0"/>
              <a:t>: </a:t>
            </a:r>
            <a:r>
              <a:rPr lang="en-US" sz="2600" dirty="0" err="1" smtClean="0"/>
              <a:t>detectare</a:t>
            </a:r>
            <a:r>
              <a:rPr lang="en-US" sz="2600" dirty="0" smtClean="0"/>
              <a:t> </a:t>
            </a:r>
            <a:r>
              <a:rPr lang="en-US" sz="2600" dirty="0" err="1" smtClean="0"/>
              <a:t>facială</a:t>
            </a:r>
            <a:r>
              <a:rPr lang="en-US" sz="2600" dirty="0" smtClean="0"/>
              <a:t>, </a:t>
            </a:r>
            <a:r>
              <a:rPr lang="en-US" sz="2600" dirty="0" err="1" smtClean="0"/>
              <a:t>clasificarea</a:t>
            </a:r>
            <a:r>
              <a:rPr lang="en-US" sz="2600" dirty="0" smtClean="0"/>
              <a:t> </a:t>
            </a:r>
            <a:r>
              <a:rPr lang="en-US" sz="2600" dirty="0" err="1" smtClean="0"/>
              <a:t>imaginilor</a:t>
            </a:r>
            <a:r>
              <a:rPr lang="en-US" sz="2600" dirty="0" smtClean="0"/>
              <a:t>, </a:t>
            </a:r>
            <a:r>
              <a:rPr lang="en-US" sz="2600" dirty="0" err="1" smtClean="0"/>
              <a:t>colorarea</a:t>
            </a:r>
            <a:r>
              <a:rPr lang="en-US" sz="2600" dirty="0" smtClean="0"/>
              <a:t> </a:t>
            </a:r>
            <a:r>
              <a:rPr lang="en-US" sz="2600" dirty="0" err="1" smtClean="0"/>
              <a:t>imaginilor</a:t>
            </a:r>
            <a:r>
              <a:rPr lang="en-US" sz="2600" dirty="0" smtClean="0"/>
              <a:t> </a:t>
            </a:r>
            <a:r>
              <a:rPr lang="en-US" sz="2600" dirty="0" err="1" smtClean="0"/>
              <a:t>în</a:t>
            </a:r>
            <a:r>
              <a:rPr lang="en-US" sz="2600" dirty="0" smtClean="0"/>
              <a:t> </a:t>
            </a:r>
            <a:r>
              <a:rPr lang="en-US" sz="2600" dirty="0" err="1" smtClean="0"/>
              <a:t>tonuri</a:t>
            </a:r>
            <a:r>
              <a:rPr lang="en-US" sz="2600" dirty="0" smtClean="0"/>
              <a:t> de </a:t>
            </a:r>
            <a:r>
              <a:rPr lang="en-US" sz="2600" dirty="0" err="1" smtClean="0"/>
              <a:t>gri</a:t>
            </a:r>
            <a:r>
              <a:rPr lang="en-US" sz="2600" dirty="0" smtClean="0"/>
              <a:t> (</a:t>
            </a:r>
            <a:r>
              <a:rPr lang="en-US" sz="2600" dirty="0" err="1" smtClean="0"/>
              <a:t>grayscale</a:t>
            </a:r>
            <a:r>
              <a:rPr lang="en-US" sz="2600" dirty="0" smtClean="0"/>
              <a:t>)</a:t>
            </a:r>
            <a:endParaRPr lang="en-US" sz="2600" dirty="0"/>
          </a:p>
        </p:txBody>
      </p:sp>
      <p:pic>
        <p:nvPicPr>
          <p:cNvPr id="7" name="Picture 6" descr="Screen Shot 2017-12-18 at 01.51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7" y="3774036"/>
            <a:ext cx="3929504" cy="2945873"/>
          </a:xfrm>
          <a:prstGeom prst="rect">
            <a:avLst/>
          </a:prstGeom>
        </p:spPr>
      </p:pic>
      <p:pic>
        <p:nvPicPr>
          <p:cNvPr id="8" name="Content Placeholder 3" descr="Screen Shot 2017-12-18 at 01.52.06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2" b="13352"/>
          <a:stretch>
            <a:fillRect/>
          </a:stretch>
        </p:blipFill>
        <p:spPr>
          <a:xfrm>
            <a:off x="4361048" y="4045659"/>
            <a:ext cx="4680287" cy="2573978"/>
          </a:xfrm>
        </p:spPr>
      </p:pic>
    </p:spTree>
    <p:extLst>
      <p:ext uri="{BB962C8B-B14F-4D97-AF65-F5344CB8AC3E}">
        <p14:creationId xmlns:p14="http://schemas.microsoft.com/office/powerpoint/2010/main" val="347068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Structura</a:t>
            </a:r>
            <a:r>
              <a:rPr lang="en-US" sz="4000" dirty="0" smtClean="0"/>
              <a:t> </a:t>
            </a:r>
            <a:r>
              <a:rPr lang="en-US" sz="4000" dirty="0" err="1" smtClean="0"/>
              <a:t>cursului</a:t>
            </a:r>
            <a:r>
              <a:rPr lang="en-US" sz="4000" dirty="0" smtClean="0"/>
              <a:t> </a:t>
            </a:r>
            <a:r>
              <a:rPr lang="en-US" sz="4000" dirty="0" err="1" smtClean="0"/>
              <a:t>opțional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798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r>
              <a:rPr lang="en-US" sz="3200" b="1" dirty="0" smtClean="0"/>
              <a:t>	 </a:t>
            </a:r>
            <a:r>
              <a:rPr lang="en-US" sz="3200" b="1" dirty="0" err="1" smtClean="0">
                <a:solidFill>
                  <a:srgbClr val="FF0000"/>
                </a:solidFill>
              </a:rPr>
              <a:t>Recunoaștere</a:t>
            </a:r>
            <a:r>
              <a:rPr lang="en-US" sz="3200" b="1" dirty="0" smtClean="0">
                <a:solidFill>
                  <a:srgbClr val="FF0000"/>
                </a:solidFill>
              </a:rPr>
              <a:t> de </a:t>
            </a:r>
            <a:r>
              <a:rPr lang="en-US" sz="3200" b="1" dirty="0" err="1" smtClean="0">
                <a:solidFill>
                  <a:srgbClr val="FF0000"/>
                </a:solidFill>
              </a:rPr>
              <a:t>obiecte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- </a:t>
            </a:r>
            <a:r>
              <a:rPr lang="en-US" sz="2400" dirty="0" err="1">
                <a:solidFill>
                  <a:srgbClr val="FF0000"/>
                </a:solidFill>
              </a:rPr>
              <a:t>m</a:t>
            </a:r>
            <a:r>
              <a:rPr lang="en-US" sz="2400" dirty="0" err="1" smtClean="0">
                <a:solidFill>
                  <a:srgbClr val="FF0000"/>
                </a:solidFill>
              </a:rPr>
              <a:t>odelul</a:t>
            </a:r>
            <a:r>
              <a:rPr lang="en-US" sz="2400" dirty="0" smtClean="0">
                <a:solidFill>
                  <a:srgbClr val="FF0000"/>
                </a:solidFill>
              </a:rPr>
              <a:t> K-nearest </a:t>
            </a:r>
            <a:r>
              <a:rPr lang="en-US" sz="2400" dirty="0" err="1" smtClean="0">
                <a:solidFill>
                  <a:srgbClr val="FF0000"/>
                </a:solidFill>
              </a:rPr>
              <a:t>neighbours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metode</a:t>
            </a:r>
            <a:r>
              <a:rPr lang="en-US" sz="2400" dirty="0" smtClean="0">
                <a:solidFill>
                  <a:srgbClr val="FF0000"/>
                </a:solidFill>
              </a:rPr>
              <a:t> kernel, </a:t>
            </a:r>
            <a:r>
              <a:rPr lang="en-US" sz="2400" dirty="0" err="1" smtClean="0">
                <a:solidFill>
                  <a:srgbClr val="FF0000"/>
                </a:solidFill>
              </a:rPr>
              <a:t>rețele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neuronale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convoluționale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modelul</a:t>
            </a:r>
            <a:r>
              <a:rPr lang="en-US" sz="2400" dirty="0" smtClean="0">
                <a:solidFill>
                  <a:srgbClr val="FF0000"/>
                </a:solidFill>
              </a:rPr>
              <a:t> bag of visual words</a:t>
            </a:r>
          </a:p>
        </p:txBody>
      </p:sp>
      <p:pic>
        <p:nvPicPr>
          <p:cNvPr id="7" name="Picture 6" descr="image_109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990" y="3444681"/>
            <a:ext cx="1668286" cy="1440331"/>
          </a:xfrm>
          <a:prstGeom prst="rect">
            <a:avLst/>
          </a:prstGeom>
        </p:spPr>
      </p:pic>
      <p:pic>
        <p:nvPicPr>
          <p:cNvPr id="8" name="Picture 7" descr="image_062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826" y="3463995"/>
            <a:ext cx="1950060" cy="1401702"/>
          </a:xfrm>
          <a:prstGeom prst="rect">
            <a:avLst/>
          </a:prstGeom>
        </p:spPr>
      </p:pic>
      <p:pic>
        <p:nvPicPr>
          <p:cNvPr id="9" name="Picture 8" descr="image_074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8379" y="5218050"/>
            <a:ext cx="1629064" cy="1379628"/>
          </a:xfrm>
          <a:prstGeom prst="rect">
            <a:avLst/>
          </a:prstGeom>
        </p:spPr>
      </p:pic>
      <p:pic>
        <p:nvPicPr>
          <p:cNvPr id="10" name="Picture 9" descr="image_102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5654" y="5218050"/>
            <a:ext cx="1815208" cy="1379628"/>
          </a:xfrm>
          <a:prstGeom prst="rect">
            <a:avLst/>
          </a:prstGeom>
        </p:spPr>
      </p:pic>
      <p:pic>
        <p:nvPicPr>
          <p:cNvPr id="11" name="Picture 10" descr="image_0098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990" y="5228237"/>
            <a:ext cx="1690178" cy="1359255"/>
          </a:xfrm>
          <a:prstGeom prst="rect">
            <a:avLst/>
          </a:prstGeom>
        </p:spPr>
      </p:pic>
      <p:pic>
        <p:nvPicPr>
          <p:cNvPr id="12" name="Picture 11" descr="image_005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98462" y="3485219"/>
            <a:ext cx="1690178" cy="1359255"/>
          </a:xfrm>
          <a:prstGeom prst="rect">
            <a:avLst/>
          </a:prstGeom>
        </p:spPr>
      </p:pic>
      <p:pic>
        <p:nvPicPr>
          <p:cNvPr id="13" name="Picture 12" descr="image_0058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59073" y="3485219"/>
            <a:ext cx="1690178" cy="1359255"/>
          </a:xfrm>
          <a:prstGeom prst="rect">
            <a:avLst/>
          </a:prstGeom>
        </p:spPr>
      </p:pic>
      <p:pic>
        <p:nvPicPr>
          <p:cNvPr id="14" name="Picture 13" descr="image_0078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59073" y="5228237"/>
            <a:ext cx="1690178" cy="13592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6250" y="2500333"/>
            <a:ext cx="100031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Care imagine </a:t>
            </a:r>
            <a:r>
              <a:rPr lang="en-US" sz="2600" dirty="0" err="1" smtClean="0"/>
              <a:t>conține</a:t>
            </a:r>
            <a:r>
              <a:rPr lang="en-US" sz="2600" dirty="0" smtClean="0"/>
              <a:t> o </a:t>
            </a:r>
            <a:r>
              <a:rPr lang="en-US" sz="2600" dirty="0" err="1" smtClean="0"/>
              <a:t>mașină</a:t>
            </a:r>
            <a:r>
              <a:rPr lang="en-US" sz="2600" dirty="0" smtClean="0"/>
              <a:t> (</a:t>
            </a:r>
            <a:r>
              <a:rPr lang="en-US" sz="2600" dirty="0" err="1" smtClean="0"/>
              <a:t>vedere</a:t>
            </a:r>
            <a:r>
              <a:rPr lang="en-US" sz="2600" dirty="0" smtClean="0"/>
              <a:t> din spate)? 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917267" y="2966189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8000"/>
                </a:solidFill>
              </a:rPr>
              <a:t>DA</a:t>
            </a:r>
            <a:endParaRPr lang="en-US" sz="2600" b="1" dirty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8611" y="2971552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8000"/>
                </a:solidFill>
              </a:rPr>
              <a:t>DA</a:t>
            </a:r>
            <a:endParaRPr lang="en-US" sz="2600" b="1" dirty="0">
              <a:solidFill>
                <a:srgbClr val="008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97845" y="4743248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8000"/>
                </a:solidFill>
              </a:rPr>
              <a:t>DA</a:t>
            </a:r>
            <a:endParaRPr lang="en-US" sz="2600" b="1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20058" y="4755544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8000"/>
                </a:solidFill>
              </a:rPr>
              <a:t>DA</a:t>
            </a:r>
            <a:endParaRPr lang="en-US" sz="2600" b="1" dirty="0">
              <a:solidFill>
                <a:srgbClr val="008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50765" y="2992776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F0000"/>
                </a:solidFill>
              </a:rPr>
              <a:t>NU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07385" y="2992776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F0000"/>
                </a:solidFill>
              </a:rPr>
              <a:t>NU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2195" y="4760889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F0000"/>
                </a:solidFill>
              </a:rPr>
              <a:t>NU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72104" y="4778530"/>
            <a:ext cx="10407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F0000"/>
                </a:solidFill>
              </a:rPr>
              <a:t>NU</a:t>
            </a:r>
            <a:endParaRPr 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54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Structura</a:t>
            </a:r>
            <a:r>
              <a:rPr lang="en-US" sz="4000" dirty="0" smtClean="0"/>
              <a:t> </a:t>
            </a:r>
            <a:r>
              <a:rPr lang="en-US" sz="4000" dirty="0" err="1" smtClean="0"/>
              <a:t>cursului</a:t>
            </a:r>
            <a:r>
              <a:rPr lang="en-US" sz="4000" dirty="0" smtClean="0"/>
              <a:t> </a:t>
            </a:r>
            <a:r>
              <a:rPr lang="en-US" sz="4000" dirty="0" err="1" smtClean="0"/>
              <a:t>opțional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798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r>
              <a:rPr lang="en-US" sz="3200" b="1" dirty="0" smtClean="0"/>
              <a:t>	 </a:t>
            </a:r>
            <a:r>
              <a:rPr lang="en-US" sz="3200" b="1" dirty="0" err="1" smtClean="0">
                <a:solidFill>
                  <a:srgbClr val="FF0000"/>
                </a:solidFill>
              </a:rPr>
              <a:t>Recunoaștere</a:t>
            </a:r>
            <a:r>
              <a:rPr lang="en-US" sz="3200" b="1" dirty="0" smtClean="0">
                <a:solidFill>
                  <a:srgbClr val="FF0000"/>
                </a:solidFill>
              </a:rPr>
              <a:t> de </a:t>
            </a:r>
            <a:r>
              <a:rPr lang="en-US" sz="3200" b="1" dirty="0" err="1" smtClean="0">
                <a:solidFill>
                  <a:srgbClr val="FF0000"/>
                </a:solidFill>
              </a:rPr>
              <a:t>obiecte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- </a:t>
            </a:r>
            <a:r>
              <a:rPr lang="en-US" sz="2400" dirty="0" err="1">
                <a:solidFill>
                  <a:srgbClr val="FF0000"/>
                </a:solidFill>
              </a:rPr>
              <a:t>m</a:t>
            </a:r>
            <a:r>
              <a:rPr lang="en-US" sz="2400" dirty="0" err="1" smtClean="0">
                <a:solidFill>
                  <a:srgbClr val="FF0000"/>
                </a:solidFill>
              </a:rPr>
              <a:t>odelul</a:t>
            </a:r>
            <a:r>
              <a:rPr lang="en-US" sz="2400" dirty="0" smtClean="0">
                <a:solidFill>
                  <a:srgbClr val="FF0000"/>
                </a:solidFill>
              </a:rPr>
              <a:t> K-nearest </a:t>
            </a:r>
            <a:r>
              <a:rPr lang="en-US" sz="2400" dirty="0" err="1" smtClean="0">
                <a:solidFill>
                  <a:srgbClr val="FF0000"/>
                </a:solidFill>
              </a:rPr>
              <a:t>neighbours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metode</a:t>
            </a:r>
            <a:r>
              <a:rPr lang="en-US" sz="2400" dirty="0" smtClean="0">
                <a:solidFill>
                  <a:srgbClr val="FF0000"/>
                </a:solidFill>
              </a:rPr>
              <a:t> kernel, </a:t>
            </a:r>
            <a:r>
              <a:rPr lang="en-US" sz="2400" dirty="0" err="1" smtClean="0">
                <a:solidFill>
                  <a:srgbClr val="FF0000"/>
                </a:solidFill>
              </a:rPr>
              <a:t>rețele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neuronale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convoluționale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modelul</a:t>
            </a:r>
            <a:r>
              <a:rPr lang="en-US" sz="2400" dirty="0" smtClean="0">
                <a:solidFill>
                  <a:srgbClr val="FF0000"/>
                </a:solidFill>
              </a:rPr>
              <a:t> bag of visual words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79320" y="2621365"/>
            <a:ext cx="10304267" cy="5068158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Antrenare</a:t>
            </a:r>
            <a:r>
              <a:rPr lang="en-US" sz="2400" dirty="0" smtClean="0"/>
              <a:t>: </a:t>
            </a:r>
            <a:r>
              <a:rPr lang="en-US" sz="2000" dirty="0" smtClean="0"/>
              <a:t>50 de </a:t>
            </a:r>
            <a:r>
              <a:rPr lang="en-US" sz="2000" dirty="0" err="1" smtClean="0"/>
              <a:t>imagini</a:t>
            </a:r>
            <a:r>
              <a:rPr lang="en-US" sz="2000" dirty="0" smtClean="0"/>
              <a:t> </a:t>
            </a:r>
            <a:r>
              <a:rPr lang="en-US" sz="2000" dirty="0" err="1" smtClean="0"/>
              <a:t>pozitive</a:t>
            </a:r>
            <a:r>
              <a:rPr lang="en-US" sz="2000" dirty="0" smtClean="0"/>
              <a:t> (</a:t>
            </a:r>
            <a:r>
              <a:rPr lang="en-US" sz="2000" dirty="0" err="1" smtClean="0"/>
              <a:t>conțin</a:t>
            </a:r>
            <a:r>
              <a:rPr lang="en-US" sz="2000" dirty="0" smtClean="0"/>
              <a:t> </a:t>
            </a:r>
            <a:r>
              <a:rPr lang="en-US" sz="2000" dirty="0" err="1" smtClean="0"/>
              <a:t>mașini</a:t>
            </a:r>
            <a:r>
              <a:rPr lang="en-US" sz="2000" dirty="0" smtClean="0"/>
              <a:t>) </a:t>
            </a:r>
            <a:r>
              <a:rPr lang="en-US" sz="2000" dirty="0" err="1" smtClean="0"/>
              <a:t>și</a:t>
            </a:r>
            <a:r>
              <a:rPr lang="en-US" sz="2000" dirty="0" smtClean="0"/>
              <a:t> negative (NU </a:t>
            </a:r>
            <a:r>
              <a:rPr lang="en-US" sz="2000" dirty="0" err="1" smtClean="0"/>
              <a:t>conțin</a:t>
            </a:r>
            <a:r>
              <a:rPr lang="en-US" sz="2000" dirty="0" smtClean="0"/>
              <a:t> </a:t>
            </a:r>
            <a:r>
              <a:rPr lang="en-US" sz="2000" dirty="0" err="1" smtClean="0"/>
              <a:t>mașini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Testare</a:t>
            </a:r>
            <a:r>
              <a:rPr lang="en-US" sz="2400" dirty="0" smtClean="0"/>
              <a:t>: </a:t>
            </a:r>
            <a:r>
              <a:rPr lang="en-US" sz="2000" dirty="0"/>
              <a:t>50 de </a:t>
            </a:r>
            <a:r>
              <a:rPr lang="en-US" sz="2000" dirty="0" err="1"/>
              <a:t>imagini</a:t>
            </a:r>
            <a:r>
              <a:rPr lang="en-US" sz="2000" dirty="0"/>
              <a:t> </a:t>
            </a:r>
            <a:r>
              <a:rPr lang="en-US" sz="2000" dirty="0" err="1"/>
              <a:t>pozitive</a:t>
            </a:r>
            <a:r>
              <a:rPr lang="en-US" sz="2000" dirty="0"/>
              <a:t> (</a:t>
            </a:r>
            <a:r>
              <a:rPr lang="en-US" sz="2000" dirty="0" err="1"/>
              <a:t>conțin</a:t>
            </a:r>
            <a:r>
              <a:rPr lang="en-US" sz="2000" dirty="0"/>
              <a:t> </a:t>
            </a:r>
            <a:r>
              <a:rPr lang="en-US" sz="2000" dirty="0" err="1"/>
              <a:t>mașini</a:t>
            </a:r>
            <a:r>
              <a:rPr lang="en-US" sz="2000" dirty="0"/>
              <a:t>) </a:t>
            </a:r>
            <a:r>
              <a:rPr lang="en-US" sz="2000" dirty="0" err="1"/>
              <a:t>și</a:t>
            </a:r>
            <a:r>
              <a:rPr lang="en-US" sz="2000" dirty="0"/>
              <a:t> negative (NU </a:t>
            </a:r>
            <a:r>
              <a:rPr lang="en-US" sz="2000" dirty="0" err="1"/>
              <a:t>conțin</a:t>
            </a:r>
            <a:r>
              <a:rPr lang="en-US" sz="2000" dirty="0"/>
              <a:t> </a:t>
            </a:r>
            <a:r>
              <a:rPr lang="en-US" sz="2000" dirty="0" err="1"/>
              <a:t>mașini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4800426" y="3145206"/>
            <a:ext cx="4275366" cy="123488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1525" y="3127565"/>
            <a:ext cx="4275366" cy="123488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pos_image_006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4" y="3314741"/>
            <a:ext cx="899906" cy="746625"/>
          </a:xfrm>
          <a:prstGeom prst="rect">
            <a:avLst/>
          </a:prstGeom>
        </p:spPr>
      </p:pic>
      <p:pic>
        <p:nvPicPr>
          <p:cNvPr id="30" name="Picture 29" descr="pos_image_00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58" y="3314741"/>
            <a:ext cx="955278" cy="778710"/>
          </a:xfrm>
          <a:prstGeom prst="rect">
            <a:avLst/>
          </a:prstGeom>
        </p:spPr>
      </p:pic>
      <p:pic>
        <p:nvPicPr>
          <p:cNvPr id="31" name="Picture 30" descr="pos_image_010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66" y="3314742"/>
            <a:ext cx="942650" cy="778710"/>
          </a:xfrm>
          <a:prstGeom prst="rect">
            <a:avLst/>
          </a:prstGeom>
        </p:spPr>
      </p:pic>
      <p:pic>
        <p:nvPicPr>
          <p:cNvPr id="32" name="Picture 31" descr="pos_image_03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13" y="3330872"/>
            <a:ext cx="1045598" cy="762579"/>
          </a:xfrm>
          <a:prstGeom prst="rect">
            <a:avLst/>
          </a:prstGeom>
        </p:spPr>
      </p:pic>
      <p:pic>
        <p:nvPicPr>
          <p:cNvPr id="33" name="Picture 32" descr="neg_image_00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46" y="3401768"/>
            <a:ext cx="924321" cy="616214"/>
          </a:xfrm>
          <a:prstGeom prst="rect">
            <a:avLst/>
          </a:prstGeom>
        </p:spPr>
      </p:pic>
      <p:pic>
        <p:nvPicPr>
          <p:cNvPr id="34" name="Picture 33" descr="neg_image_00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96" y="3401767"/>
            <a:ext cx="906986" cy="604657"/>
          </a:xfrm>
          <a:prstGeom prst="rect">
            <a:avLst/>
          </a:prstGeom>
        </p:spPr>
      </p:pic>
      <p:pic>
        <p:nvPicPr>
          <p:cNvPr id="35" name="Picture 34" descr="neg_image_003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59" y="3401767"/>
            <a:ext cx="924323" cy="616215"/>
          </a:xfrm>
          <a:prstGeom prst="rect">
            <a:avLst/>
          </a:prstGeom>
        </p:spPr>
      </p:pic>
      <p:pic>
        <p:nvPicPr>
          <p:cNvPr id="36" name="Picture 35" descr="neg_image_004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16" y="3401767"/>
            <a:ext cx="924323" cy="61621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47894" y="5237739"/>
            <a:ext cx="4275366" cy="123488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image_062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22" y="5574434"/>
            <a:ext cx="903390" cy="679216"/>
          </a:xfrm>
          <a:prstGeom prst="rect">
            <a:avLst/>
          </a:prstGeom>
        </p:spPr>
      </p:pic>
      <p:pic>
        <p:nvPicPr>
          <p:cNvPr id="39" name="Picture 38" descr="image_074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78" y="5574434"/>
            <a:ext cx="859247" cy="676573"/>
          </a:xfrm>
          <a:prstGeom prst="rect">
            <a:avLst/>
          </a:prstGeom>
        </p:spPr>
      </p:pic>
      <p:pic>
        <p:nvPicPr>
          <p:cNvPr id="40" name="Picture 39" descr="image_106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7" y="5574434"/>
            <a:ext cx="831693" cy="679216"/>
          </a:xfrm>
          <a:prstGeom prst="rect">
            <a:avLst/>
          </a:prstGeom>
        </p:spPr>
      </p:pic>
      <p:pic>
        <p:nvPicPr>
          <p:cNvPr id="41" name="Picture 40" descr="image_1090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4" y="5574434"/>
            <a:ext cx="820386" cy="67921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774844" y="5231494"/>
            <a:ext cx="4275366" cy="123488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image_0051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96" y="5593715"/>
            <a:ext cx="867738" cy="578492"/>
          </a:xfrm>
          <a:prstGeom prst="rect">
            <a:avLst/>
          </a:prstGeom>
        </p:spPr>
      </p:pic>
      <p:pic>
        <p:nvPicPr>
          <p:cNvPr id="44" name="Picture 43" descr="image_0080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46" y="5553889"/>
            <a:ext cx="911591" cy="607727"/>
          </a:xfrm>
          <a:prstGeom prst="rect">
            <a:avLst/>
          </a:prstGeom>
        </p:spPr>
      </p:pic>
      <p:pic>
        <p:nvPicPr>
          <p:cNvPr id="45" name="Picture 44" descr="image_0090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81" y="5597228"/>
            <a:ext cx="793227" cy="528818"/>
          </a:xfrm>
          <a:prstGeom prst="rect">
            <a:avLst/>
          </a:prstGeom>
        </p:spPr>
      </p:pic>
      <p:pic>
        <p:nvPicPr>
          <p:cNvPr id="46" name="Picture 45" descr="image_0100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71" y="5608107"/>
            <a:ext cx="793227" cy="5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1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Structura</a:t>
            </a:r>
            <a:r>
              <a:rPr lang="en-US" sz="4000" dirty="0" smtClean="0"/>
              <a:t> </a:t>
            </a:r>
            <a:r>
              <a:rPr lang="en-US" sz="4000" dirty="0" err="1" smtClean="0"/>
              <a:t>cursului</a:t>
            </a:r>
            <a:r>
              <a:rPr lang="en-US" sz="4000" dirty="0" smtClean="0"/>
              <a:t> </a:t>
            </a:r>
            <a:r>
              <a:rPr lang="en-US" sz="4000" dirty="0" err="1" smtClean="0"/>
              <a:t>opțional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43000"/>
            <a:ext cx="7984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</a:t>
            </a:r>
            <a:r>
              <a:rPr lang="en-US" sz="3200" b="1" dirty="0" smtClean="0">
                <a:solidFill>
                  <a:srgbClr val="FF0000"/>
                </a:solidFill>
              </a:rPr>
              <a:t>.</a:t>
            </a:r>
            <a:r>
              <a:rPr lang="en-US" sz="3200" b="1" dirty="0" smtClean="0"/>
              <a:t>	 </a:t>
            </a:r>
            <a:r>
              <a:rPr lang="en-US" sz="3200" b="1" dirty="0" err="1" smtClean="0">
                <a:solidFill>
                  <a:srgbClr val="FF0000"/>
                </a:solidFill>
              </a:rPr>
              <a:t>Recunoaștere</a:t>
            </a:r>
            <a:r>
              <a:rPr lang="en-US" sz="3200" b="1" dirty="0" smtClean="0">
                <a:solidFill>
                  <a:srgbClr val="FF0000"/>
                </a:solidFill>
              </a:rPr>
              <a:t> de </a:t>
            </a:r>
            <a:r>
              <a:rPr lang="en-US" sz="3200" b="1" dirty="0" err="1" smtClean="0">
                <a:solidFill>
                  <a:srgbClr val="FF0000"/>
                </a:solidFill>
              </a:rPr>
              <a:t>obiecte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- </a:t>
            </a:r>
            <a:r>
              <a:rPr lang="en-US" sz="2400" dirty="0" err="1">
                <a:solidFill>
                  <a:srgbClr val="FF0000"/>
                </a:solidFill>
              </a:rPr>
              <a:t>m</a:t>
            </a:r>
            <a:r>
              <a:rPr lang="en-US" sz="2400" dirty="0" err="1" smtClean="0">
                <a:solidFill>
                  <a:srgbClr val="FF0000"/>
                </a:solidFill>
              </a:rPr>
              <a:t>odelul</a:t>
            </a:r>
            <a:r>
              <a:rPr lang="en-US" sz="2400" dirty="0" smtClean="0">
                <a:solidFill>
                  <a:srgbClr val="FF0000"/>
                </a:solidFill>
              </a:rPr>
              <a:t> K-nearest </a:t>
            </a:r>
            <a:r>
              <a:rPr lang="en-US" sz="2400" dirty="0" err="1" smtClean="0">
                <a:solidFill>
                  <a:srgbClr val="FF0000"/>
                </a:solidFill>
              </a:rPr>
              <a:t>neighbours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metode</a:t>
            </a:r>
            <a:r>
              <a:rPr lang="en-US" sz="2400" dirty="0" smtClean="0">
                <a:solidFill>
                  <a:srgbClr val="FF0000"/>
                </a:solidFill>
              </a:rPr>
              <a:t> kernel, </a:t>
            </a:r>
            <a:r>
              <a:rPr lang="en-US" sz="2400" dirty="0" err="1" smtClean="0">
                <a:solidFill>
                  <a:srgbClr val="FF0000"/>
                </a:solidFill>
              </a:rPr>
              <a:t>rețele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neuronale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convoluționale</a:t>
            </a:r>
            <a:r>
              <a:rPr lang="en-US" sz="2400" dirty="0" smtClean="0">
                <a:solidFill>
                  <a:srgbClr val="FF0000"/>
                </a:solidFill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</a:rPr>
              <a:t>modelul</a:t>
            </a:r>
            <a:r>
              <a:rPr lang="en-US" sz="2400" dirty="0" smtClean="0">
                <a:solidFill>
                  <a:srgbClr val="FF0000"/>
                </a:solidFill>
              </a:rPr>
              <a:t> bag of visual words</a:t>
            </a:r>
          </a:p>
        </p:txBody>
      </p:sp>
      <p:pic>
        <p:nvPicPr>
          <p:cNvPr id="3" name="Picture 2" descr="Screen Shot 2020-10-06 at 21.55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4" y="2561419"/>
            <a:ext cx="7119348" cy="42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dirty="0" err="1" smtClean="0"/>
              <a:t>Bibliografie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3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Bibliografie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Vedere</a:t>
            </a:r>
            <a:r>
              <a:rPr lang="en-US" sz="2400" dirty="0" smtClean="0"/>
              <a:t> </a:t>
            </a:r>
            <a:r>
              <a:rPr lang="en-US" sz="2400" dirty="0" err="1" smtClean="0"/>
              <a:t>Artificială</a:t>
            </a:r>
            <a:r>
              <a:rPr lang="en-US" sz="2400" dirty="0" smtClean="0"/>
              <a:t> – </a:t>
            </a:r>
            <a:r>
              <a:rPr lang="en-US" sz="2400" dirty="0" err="1" smtClean="0"/>
              <a:t>domeniul</a:t>
            </a:r>
            <a:r>
              <a:rPr lang="en-US" sz="2400" dirty="0" smtClean="0"/>
              <a:t>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foarte</a:t>
            </a:r>
            <a:r>
              <a:rPr lang="en-US" sz="2400" dirty="0" smtClean="0"/>
              <a:t> complex, </a:t>
            </a:r>
            <a:r>
              <a:rPr lang="en-US" sz="2400" dirty="0" err="1" smtClean="0"/>
              <a:t>vom</a:t>
            </a:r>
            <a:r>
              <a:rPr lang="en-US" sz="2400" dirty="0" smtClean="0"/>
              <a:t> </a:t>
            </a:r>
            <a:r>
              <a:rPr lang="en-US" sz="2400" dirty="0" err="1" smtClean="0"/>
              <a:t>aborda</a:t>
            </a:r>
            <a:r>
              <a:rPr lang="en-US" sz="2400" dirty="0" smtClean="0"/>
              <a:t> </a:t>
            </a:r>
            <a:r>
              <a:rPr lang="en-US" sz="2400" dirty="0" err="1" smtClean="0"/>
              <a:t>numai</a:t>
            </a:r>
            <a:r>
              <a:rPr lang="en-US" sz="2400" dirty="0" smtClean="0"/>
              <a:t> </a:t>
            </a:r>
            <a:r>
              <a:rPr lang="en-US" sz="2400" dirty="0" err="1" smtClean="0"/>
              <a:t>câteva</a:t>
            </a:r>
            <a:r>
              <a:rPr lang="en-US" sz="2400" dirty="0" smtClean="0"/>
              <a:t> </a:t>
            </a:r>
            <a:r>
              <a:rPr lang="en-US" sz="2400" dirty="0" err="1" smtClean="0"/>
              <a:t>teme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 smtClean="0"/>
              <a:t>multe</a:t>
            </a:r>
            <a:r>
              <a:rPr lang="en-US" sz="2400" dirty="0" smtClean="0"/>
              <a:t> </a:t>
            </a:r>
            <a:r>
              <a:rPr lang="en-US" sz="2400" dirty="0" err="1" smtClean="0"/>
              <a:t>cărți</a:t>
            </a:r>
            <a:r>
              <a:rPr lang="en-US" sz="2400" dirty="0" smtClean="0"/>
              <a:t> </a:t>
            </a:r>
            <a:r>
              <a:rPr lang="en-US" sz="2400" dirty="0" err="1" smtClean="0"/>
              <a:t>despre</a:t>
            </a:r>
            <a:r>
              <a:rPr lang="en-US" sz="2400" dirty="0" smtClean="0"/>
              <a:t> </a:t>
            </a:r>
            <a:r>
              <a:rPr lang="en-US" sz="2400" dirty="0" err="1" smtClean="0"/>
              <a:t>Vedere</a:t>
            </a:r>
            <a:r>
              <a:rPr lang="en-US" sz="2400" dirty="0" smtClean="0"/>
              <a:t> </a:t>
            </a:r>
            <a:r>
              <a:rPr lang="en-US" sz="2400" dirty="0" err="1" smtClean="0"/>
              <a:t>Artificială</a:t>
            </a:r>
            <a:r>
              <a:rPr lang="en-US" sz="2400" dirty="0" smtClean="0"/>
              <a:t> (Computer Vision)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Richard </a:t>
            </a:r>
            <a:r>
              <a:rPr lang="en-US" sz="2000" dirty="0" err="1" smtClean="0"/>
              <a:t>Szeliski</a:t>
            </a:r>
            <a:r>
              <a:rPr lang="en-US" sz="2000" dirty="0" smtClean="0"/>
              <a:t>: Computer Vision: Algorithms and Applications           </a:t>
            </a:r>
            <a:r>
              <a:rPr lang="en-US" sz="2000" dirty="0">
                <a:solidFill>
                  <a:srgbClr val="0000FF"/>
                </a:solidFill>
              </a:rPr>
              <a:t>http://</a:t>
            </a:r>
            <a:r>
              <a:rPr lang="en-US" sz="2000" dirty="0" err="1">
                <a:solidFill>
                  <a:srgbClr val="0000FF"/>
                </a:solidFill>
              </a:rPr>
              <a:t>szeliski.org</a:t>
            </a:r>
            <a:r>
              <a:rPr lang="en-US" sz="2000" dirty="0">
                <a:solidFill>
                  <a:srgbClr val="0000FF"/>
                </a:solidFill>
              </a:rPr>
              <a:t>/Book/drafts/SzeliskiBook_20100903_draft.pdf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Simon J.D. Prince: Computer Vision: Models, Learning </a:t>
            </a:r>
            <a:r>
              <a:rPr lang="en-US" sz="2000" dirty="0"/>
              <a:t>and Inference: </a:t>
            </a:r>
            <a:r>
              <a:rPr lang="en-US" sz="2000" dirty="0">
                <a:solidFill>
                  <a:srgbClr val="0000FF"/>
                </a:solidFill>
              </a:rPr>
              <a:t>http://web4.cs.ucl.ac.uk/staff/</a:t>
            </a:r>
            <a:r>
              <a:rPr lang="en-US" sz="2000" dirty="0" err="1">
                <a:solidFill>
                  <a:srgbClr val="0000FF"/>
                </a:solidFill>
              </a:rPr>
              <a:t>s.prince</a:t>
            </a:r>
            <a:r>
              <a:rPr lang="en-US" sz="2000" dirty="0">
                <a:solidFill>
                  <a:srgbClr val="0000FF"/>
                </a:solidFill>
              </a:rPr>
              <a:t>/book/</a:t>
            </a:r>
            <a:r>
              <a:rPr lang="en-US" sz="2000" dirty="0" err="1" smtClean="0">
                <a:solidFill>
                  <a:srgbClr val="0000FF"/>
                </a:solidFill>
              </a:rPr>
              <a:t>book.pdf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(link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de la </a:t>
            </a:r>
            <a:r>
              <a:rPr lang="en-US" sz="2000" dirty="0" err="1" smtClean="0">
                <a:solidFill>
                  <a:srgbClr val="0000FF"/>
                </a:solidFill>
              </a:rPr>
              <a:t>www.computervisionmodels.com</a:t>
            </a:r>
            <a:r>
              <a:rPr lang="en-US" sz="2000" dirty="0" smtClean="0">
                <a:solidFill>
                  <a:srgbClr val="0000FF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Link-</a:t>
            </a:r>
            <a:r>
              <a:rPr lang="en-US" sz="2000" dirty="0" err="1" smtClean="0"/>
              <a:t>uri</a:t>
            </a:r>
            <a:r>
              <a:rPr lang="en-US" sz="2000" dirty="0" smtClean="0"/>
              <a:t> </a:t>
            </a:r>
            <a:r>
              <a:rPr lang="en-US" sz="2000" dirty="0" err="1" smtClean="0"/>
              <a:t>spre</a:t>
            </a:r>
            <a:r>
              <a:rPr lang="en-US" sz="2000" dirty="0" smtClean="0"/>
              <a:t> </a:t>
            </a:r>
            <a:r>
              <a:rPr lang="en-US" sz="2000" dirty="0" err="1" smtClean="0"/>
              <a:t>cărți</a:t>
            </a:r>
            <a:r>
              <a:rPr lang="en-US" sz="2000" dirty="0" smtClean="0"/>
              <a:t> </a:t>
            </a:r>
            <a:r>
              <a:rPr lang="en-US" sz="2000" dirty="0" err="1" smtClean="0"/>
              <a:t>despre</a:t>
            </a:r>
            <a:r>
              <a:rPr lang="en-US" sz="2000" dirty="0" smtClean="0"/>
              <a:t> CV: </a:t>
            </a:r>
            <a:r>
              <a:rPr lang="en-US" sz="2000" dirty="0" smtClean="0">
                <a:solidFill>
                  <a:srgbClr val="0000FF"/>
                </a:solidFill>
              </a:rPr>
              <a:t>http</a:t>
            </a:r>
            <a:r>
              <a:rPr lang="en-US" sz="2000" dirty="0">
                <a:solidFill>
                  <a:srgbClr val="0000FF"/>
                </a:solidFill>
              </a:rPr>
              <a:t>://</a:t>
            </a:r>
            <a:r>
              <a:rPr lang="en-US" sz="2000" dirty="0" err="1">
                <a:solidFill>
                  <a:srgbClr val="0000FF"/>
                </a:solidFill>
              </a:rPr>
              <a:t>homepages.inf.ed.ac.uk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 err="1">
                <a:solidFill>
                  <a:srgbClr val="0000FF"/>
                </a:solidFill>
              </a:rPr>
              <a:t>rbf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 err="1">
                <a:solidFill>
                  <a:srgbClr val="0000FF"/>
                </a:solidFill>
              </a:rPr>
              <a:t>CVonline</a:t>
            </a:r>
            <a:r>
              <a:rPr lang="en-US" sz="2000" dirty="0">
                <a:solidFill>
                  <a:srgbClr val="0000FF"/>
                </a:solidFill>
              </a:rPr>
              <a:t>/</a:t>
            </a:r>
            <a:r>
              <a:rPr lang="en-US" sz="2000" dirty="0" err="1">
                <a:solidFill>
                  <a:srgbClr val="0000FF"/>
                </a:solidFill>
              </a:rPr>
              <a:t>books.htm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dirty="0" err="1" smtClean="0"/>
              <a:t>Formarea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4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 r="34503" b="17790"/>
          <a:stretch>
            <a:fillRect/>
          </a:stretch>
        </p:blipFill>
        <p:spPr bwMode="auto">
          <a:xfrm>
            <a:off x="1371600" y="990600"/>
            <a:ext cx="62484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Formarea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endParaRPr lang="en-US" dirty="0" smtClean="0"/>
          </a:p>
        </p:txBody>
      </p:sp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6865158" y="6590746"/>
            <a:ext cx="2515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Derek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9912" y="1448780"/>
            <a:ext cx="19082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s</a:t>
            </a:r>
            <a:r>
              <a:rPr lang="en-US" b="0" dirty="0" err="1" smtClean="0"/>
              <a:t>ursă</a:t>
            </a:r>
            <a:r>
              <a:rPr lang="en-US" b="0" dirty="0" smtClean="0"/>
              <a:t> de </a:t>
            </a:r>
            <a:r>
              <a:rPr lang="en-US" b="0" dirty="0" err="1" smtClean="0"/>
              <a:t>lumină</a:t>
            </a:r>
            <a:endParaRPr lang="en-US" b="0" dirty="0" smtClean="0"/>
          </a:p>
          <a:p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5949280"/>
            <a:ext cx="18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 smtClean="0"/>
              <a:t>obiect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3743908" y="4545124"/>
            <a:ext cx="165618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dirty="0" err="1" smtClean="0"/>
              <a:t>cameră</a:t>
            </a:r>
            <a:r>
              <a:rPr lang="en-US" sz="1600" b="0" dirty="0" smtClean="0"/>
              <a:t> </a:t>
            </a:r>
          </a:p>
          <a:p>
            <a:r>
              <a:rPr lang="en-US" sz="1600" b="0" dirty="0" smtClean="0"/>
              <a:t>- </a:t>
            </a:r>
            <a:r>
              <a:rPr lang="en-US" sz="1600" b="0" dirty="0" err="1" smtClean="0"/>
              <a:t>analogică</a:t>
            </a:r>
            <a:endParaRPr lang="en-US" sz="1600" b="0" dirty="0" smtClean="0"/>
          </a:p>
          <a:p>
            <a:r>
              <a:rPr lang="en-US" sz="1600" b="0" dirty="0" smtClean="0"/>
              <a:t>- </a:t>
            </a:r>
            <a:r>
              <a:rPr lang="en-US" sz="1600" b="0" dirty="0" err="1" smtClean="0"/>
              <a:t>digitală</a:t>
            </a:r>
            <a:endParaRPr lang="en-US" sz="1600" b="0" dirty="0" smtClean="0"/>
          </a:p>
          <a:p>
            <a:endParaRPr lang="en-US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5687960"/>
            <a:ext cx="3384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/>
              <a:t>imagine = </a:t>
            </a:r>
            <a:r>
              <a:rPr lang="en-US" b="0" dirty="0" err="1" smtClean="0"/>
              <a:t>proiecția</a:t>
            </a:r>
            <a:r>
              <a:rPr lang="en-US" b="0" dirty="0" smtClean="0"/>
              <a:t> </a:t>
            </a:r>
            <a:r>
              <a:rPr lang="en-US" b="0" dirty="0" err="1" smtClean="0"/>
              <a:t>luminii</a:t>
            </a:r>
            <a:r>
              <a:rPr lang="en-US" b="0" dirty="0" smtClean="0"/>
              <a:t> </a:t>
            </a:r>
            <a:r>
              <a:rPr lang="en-US" b="0" dirty="0" err="1" smtClean="0"/>
              <a:t>reflectate</a:t>
            </a:r>
            <a:r>
              <a:rPr lang="en-US" b="0" dirty="0" smtClean="0"/>
              <a:t> de </a:t>
            </a:r>
            <a:r>
              <a:rPr lang="en-US" b="0" dirty="0" err="1" smtClean="0"/>
              <a:t>pe</a:t>
            </a:r>
            <a:r>
              <a:rPr lang="en-US" b="0" dirty="0" smtClean="0"/>
              <a:t> </a:t>
            </a:r>
            <a:r>
              <a:rPr lang="en-US" b="0" dirty="0" err="1" smtClean="0"/>
              <a:t>obiect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95674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Orar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199" y="5400626"/>
            <a:ext cx="92340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c</a:t>
            </a:r>
            <a:r>
              <a:rPr lang="en-US" sz="2800" dirty="0" smtClean="0"/>
              <a:t>urs </a:t>
            </a:r>
            <a:r>
              <a:rPr lang="en-US" sz="2800" dirty="0" err="1" smtClean="0"/>
              <a:t>săptămânal</a:t>
            </a:r>
            <a:endParaRPr lang="en-US" sz="28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 err="1"/>
              <a:t>l</a:t>
            </a:r>
            <a:r>
              <a:rPr lang="en-US" sz="2800" dirty="0" err="1" smtClean="0"/>
              <a:t>aborator</a:t>
            </a:r>
            <a:r>
              <a:rPr lang="en-US" sz="2800" dirty="0" smtClean="0"/>
              <a:t> o </a:t>
            </a:r>
            <a:r>
              <a:rPr lang="en-US" sz="2800" dirty="0" err="1" smtClean="0"/>
              <a:t>dată</a:t>
            </a:r>
            <a:r>
              <a:rPr lang="en-US" sz="2800" dirty="0" smtClean="0"/>
              <a:t> la </a:t>
            </a:r>
            <a:r>
              <a:rPr lang="en-US" sz="2800" dirty="0" err="1" smtClean="0"/>
              <a:t>două</a:t>
            </a:r>
            <a:r>
              <a:rPr lang="en-US" sz="2800" dirty="0" smtClean="0"/>
              <a:t> </a:t>
            </a:r>
            <a:r>
              <a:rPr lang="en-US" sz="2800" dirty="0" err="1" smtClean="0"/>
              <a:t>săptămâni</a:t>
            </a:r>
            <a:r>
              <a:rPr lang="en-US" sz="2800" dirty="0" smtClean="0"/>
              <a:t> cu </a:t>
            </a:r>
            <a:r>
              <a:rPr lang="en-US" sz="2800" dirty="0" err="1" smtClean="0"/>
              <a:t>întreaga</a:t>
            </a:r>
            <a:r>
              <a:rPr lang="en-US" sz="2800" dirty="0" smtClean="0"/>
              <a:t> </a:t>
            </a:r>
            <a:r>
              <a:rPr lang="en-US" sz="2800" dirty="0" err="1" smtClean="0"/>
              <a:t>grupă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săptămână</a:t>
            </a:r>
            <a:r>
              <a:rPr lang="en-US" sz="2800" dirty="0" smtClean="0"/>
              <a:t> </a:t>
            </a:r>
            <a:r>
              <a:rPr lang="en-US" sz="2800" dirty="0" err="1" smtClean="0"/>
              <a:t>impară</a:t>
            </a:r>
            <a:r>
              <a:rPr lang="en-US" sz="2800" dirty="0" smtClean="0"/>
              <a:t> (</a:t>
            </a:r>
            <a:r>
              <a:rPr lang="en-US" sz="2800" dirty="0" err="1" smtClean="0"/>
              <a:t>acum</a:t>
            </a:r>
            <a:r>
              <a:rPr lang="en-US" sz="2800" dirty="0" smtClean="0"/>
              <a:t> </a:t>
            </a:r>
            <a:r>
              <a:rPr lang="en-US" sz="2800" dirty="0" err="1" smtClean="0"/>
              <a:t>suntem</a:t>
            </a:r>
            <a:r>
              <a:rPr lang="en-US" sz="2800" dirty="0" smtClean="0"/>
              <a:t> </a:t>
            </a:r>
            <a:r>
              <a:rPr lang="en-US" sz="2800" dirty="0" err="1" smtClean="0"/>
              <a:t>în</a:t>
            </a:r>
            <a:r>
              <a:rPr lang="en-US" sz="2800" dirty="0" smtClean="0"/>
              <a:t> </a:t>
            </a:r>
            <a:r>
              <a:rPr lang="en-US" sz="2800" dirty="0" err="1" smtClean="0"/>
              <a:t>săptămâna</a:t>
            </a:r>
            <a:r>
              <a:rPr lang="en-US" sz="2800" dirty="0" smtClean="0"/>
              <a:t> a </a:t>
            </a:r>
            <a:r>
              <a:rPr lang="en-US" sz="2800" dirty="0" err="1" smtClean="0"/>
              <a:t>doua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4" name="Picture 3" descr="Screen Shot 2020-10-06 at 14.24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1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9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PowerShot SD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037270"/>
            <a:ext cx="6697663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latin typeface="Arial" charset="0"/>
              </a:rPr>
              <a:t>Camere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digitale</a:t>
            </a:r>
            <a:endParaRPr lang="en-US" dirty="0">
              <a:latin typeface="Arial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468216"/>
            <a:ext cx="8001000" cy="190500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sz="1600" dirty="0" smtClean="0">
                <a:solidFill>
                  <a:srgbClr val="0000FF"/>
                </a:solidFill>
                <a:latin typeface="Arial" charset="0"/>
              </a:rPr>
              <a:t>http</a:t>
            </a:r>
            <a:r>
              <a:rPr lang="en-US" sz="1600" dirty="0">
                <a:solidFill>
                  <a:srgbClr val="0000FF"/>
                </a:solidFill>
                <a:latin typeface="Arial" charset="0"/>
              </a:rPr>
              <a:t>://electronics.howstuffworks.com/digital-camera.htm 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6854716" y="6587687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</a:t>
            </a:r>
            <a:r>
              <a:rPr lang="en-US" sz="1200" b="0" dirty="0"/>
              <a:t>Steve Seitz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1540" y="4935850"/>
            <a:ext cx="2989883" cy="1917700"/>
            <a:chOff x="5701680" y="1066800"/>
            <a:chExt cx="2989883" cy="1917700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81800" y="1066800"/>
              <a:ext cx="1909763" cy="191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701680" y="1756194"/>
              <a:ext cx="104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CMOS</a:t>
              </a:r>
              <a:endParaRPr lang="en-US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15616" y="3729806"/>
            <a:ext cx="7668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 smtClean="0"/>
              <a:t>Senzori</a:t>
            </a:r>
            <a:r>
              <a:rPr lang="en-US" sz="2400" b="0" dirty="0" smtClean="0"/>
              <a:t> de imagine: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smtClean="0"/>
              <a:t>CMOS ( complementary metal oxide conductor)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smtClean="0"/>
              <a:t>CCD (charge couple device) </a:t>
            </a:r>
            <a:endParaRPr lang="en-US" b="0" dirty="0"/>
          </a:p>
        </p:txBody>
      </p:sp>
      <p:grpSp>
        <p:nvGrpSpPr>
          <p:cNvPr id="4" name="Group 3"/>
          <p:cNvGrpSpPr/>
          <p:nvPr/>
        </p:nvGrpSpPr>
        <p:grpSpPr>
          <a:xfrm>
            <a:off x="4499993" y="4943587"/>
            <a:ext cx="3344971" cy="1904912"/>
            <a:chOff x="4515555" y="4878452"/>
            <a:chExt cx="3605356" cy="2159000"/>
          </a:xfrm>
        </p:grpSpPr>
        <p:sp>
          <p:nvSpPr>
            <p:cNvPr id="10" name="TextBox 9"/>
            <p:cNvSpPr txBox="1"/>
            <p:nvPr/>
          </p:nvSpPr>
          <p:spPr>
            <a:xfrm>
              <a:off x="7076795" y="5651033"/>
              <a:ext cx="1044116" cy="418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CCD</a:t>
              </a:r>
              <a:endParaRPr lang="en-US" b="1" dirty="0"/>
            </a:p>
          </p:txBody>
        </p:sp>
        <p:pic>
          <p:nvPicPr>
            <p:cNvPr id="3" name="Picture 2" descr="CCD_image_senzor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555" y="4878452"/>
              <a:ext cx="2540000" cy="215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87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17445"/>
          <a:stretch/>
        </p:blipFill>
        <p:spPr bwMode="auto">
          <a:xfrm>
            <a:off x="1066800" y="1570693"/>
            <a:ext cx="5197475" cy="308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 smtClean="0">
                <a:solidFill>
                  <a:srgbClr val="000000"/>
                </a:solidFill>
              </a:rPr>
              <a:t>Imagini</a:t>
            </a:r>
            <a:r>
              <a:rPr lang="en-US" sz="4400" b="0" dirty="0" smtClean="0">
                <a:solidFill>
                  <a:srgbClr val="000000"/>
                </a:solidFill>
              </a:rPr>
              <a:t> </a:t>
            </a:r>
            <a:r>
              <a:rPr lang="en-US" sz="4400" b="0" dirty="0" err="1" smtClean="0">
                <a:solidFill>
                  <a:srgbClr val="000000"/>
                </a:solidFill>
              </a:rPr>
              <a:t>digitale</a:t>
            </a:r>
            <a:endParaRPr lang="en-US" sz="4400" b="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620" y="4690881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Imagine </a:t>
            </a:r>
            <a:r>
              <a:rPr lang="en-US" b="0" dirty="0" err="1" smtClean="0"/>
              <a:t>proiectată</a:t>
            </a:r>
            <a:r>
              <a:rPr lang="en-US" b="0" dirty="0" smtClean="0"/>
              <a:t> </a:t>
            </a:r>
            <a:r>
              <a:rPr lang="en-US" b="0" dirty="0" err="1" smtClean="0"/>
              <a:t>pe</a:t>
            </a:r>
            <a:r>
              <a:rPr lang="en-US" b="0" dirty="0" smtClean="0"/>
              <a:t> </a:t>
            </a:r>
            <a:r>
              <a:rPr lang="en-US" b="0" dirty="0" err="1" smtClean="0"/>
              <a:t>senzorul</a:t>
            </a:r>
            <a:r>
              <a:rPr lang="en-US" b="0" dirty="0" smtClean="0"/>
              <a:t> de imagine</a:t>
            </a:r>
            <a:endParaRPr lang="en-US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707904" y="4689140"/>
            <a:ext cx="543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Imagine </a:t>
            </a:r>
            <a:r>
              <a:rPr lang="en-US" b="0" dirty="0" err="1" smtClean="0"/>
              <a:t>rezultată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</a:t>
            </a:r>
            <a:r>
              <a:rPr lang="en-US" b="0" dirty="0" err="1" smtClean="0"/>
              <a:t>urma</a:t>
            </a:r>
            <a:r>
              <a:rPr lang="en-US" b="0" dirty="0" smtClean="0"/>
              <a:t> </a:t>
            </a:r>
            <a:r>
              <a:rPr lang="en-US" b="0" dirty="0" err="1" smtClean="0"/>
              <a:t>discretizării</a:t>
            </a:r>
            <a:endParaRPr lang="en-US" b="0" dirty="0" smtClean="0"/>
          </a:p>
          <a:p>
            <a:pPr marL="285750" indent="-285750">
              <a:buFontTx/>
              <a:buChar char="-"/>
            </a:pPr>
            <a:r>
              <a:rPr lang="en-US" b="0" dirty="0" err="1" smtClean="0"/>
              <a:t>e</a:t>
            </a:r>
            <a:r>
              <a:rPr lang="en-US" b="0" dirty="0" err="1"/>
              <a:t>ş</a:t>
            </a:r>
            <a:r>
              <a:rPr lang="en-US" b="0" dirty="0" err="1" smtClean="0"/>
              <a:t>antionare</a:t>
            </a:r>
            <a:r>
              <a:rPr lang="en-US" b="0" dirty="0" smtClean="0"/>
              <a:t> - </a:t>
            </a:r>
            <a:r>
              <a:rPr lang="en-US" b="0" dirty="0" err="1" smtClean="0"/>
              <a:t>discretizează</a:t>
            </a:r>
            <a:r>
              <a:rPr lang="en-US" b="0" dirty="0" smtClean="0"/>
              <a:t> </a:t>
            </a:r>
            <a:r>
              <a:rPr lang="en-US" b="0" dirty="0" err="1" smtClean="0"/>
              <a:t>spațiul</a:t>
            </a:r>
            <a:r>
              <a:rPr lang="en-US" b="0" dirty="0" smtClean="0"/>
              <a:t> </a:t>
            </a:r>
            <a:r>
              <a:rPr lang="en-US" b="0" dirty="0" err="1" smtClean="0"/>
              <a:t>în</a:t>
            </a:r>
            <a:r>
              <a:rPr lang="en-US" b="0" dirty="0" smtClean="0"/>
              <a:t> </a:t>
            </a:r>
            <a:r>
              <a:rPr lang="en-US" b="0" dirty="0" err="1" smtClean="0"/>
              <a:t>pixeli</a:t>
            </a:r>
            <a:endParaRPr lang="en-US" b="0" dirty="0"/>
          </a:p>
          <a:p>
            <a:pPr marL="285750" indent="-285750">
              <a:buFontTx/>
              <a:buChar char="-"/>
            </a:pPr>
            <a:r>
              <a:rPr lang="en-US" b="0" dirty="0" err="1"/>
              <a:t>c</a:t>
            </a:r>
            <a:r>
              <a:rPr lang="en-US" b="0" dirty="0" err="1" smtClean="0"/>
              <a:t>uantizare</a:t>
            </a:r>
            <a:r>
              <a:rPr lang="en-US" b="0" dirty="0" smtClean="0"/>
              <a:t> - </a:t>
            </a:r>
            <a:r>
              <a:rPr lang="en-US" b="0" dirty="0" err="1" smtClean="0"/>
              <a:t>discretizează</a:t>
            </a:r>
            <a:r>
              <a:rPr lang="en-US" b="0" dirty="0" smtClean="0"/>
              <a:t> </a:t>
            </a:r>
            <a:r>
              <a:rPr lang="en-US" b="0" dirty="0" err="1" smtClean="0"/>
              <a:t>luminozitatea</a:t>
            </a:r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287524" y="5949280"/>
            <a:ext cx="885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Imagine </a:t>
            </a:r>
            <a:r>
              <a:rPr lang="en-US" b="0" dirty="0" err="1" smtClean="0"/>
              <a:t>digitală</a:t>
            </a:r>
            <a:r>
              <a:rPr lang="en-US" b="0" dirty="0" smtClean="0"/>
              <a:t> = </a:t>
            </a:r>
            <a:r>
              <a:rPr lang="en-US" b="0" dirty="0" err="1" smtClean="0"/>
              <a:t>matrice</a:t>
            </a:r>
            <a:r>
              <a:rPr lang="en-US" b="0" dirty="0" smtClean="0"/>
              <a:t> </a:t>
            </a:r>
            <a:r>
              <a:rPr lang="en-US" b="0" dirty="0" err="1" smtClean="0"/>
              <a:t>bidimensională</a:t>
            </a:r>
            <a:r>
              <a:rPr lang="en-US" b="0" dirty="0" smtClean="0"/>
              <a:t>; </a:t>
            </a:r>
            <a:r>
              <a:rPr lang="en-US" b="0" dirty="0" err="1" smtClean="0"/>
              <a:t>elementele</a:t>
            </a:r>
            <a:r>
              <a:rPr lang="en-US" b="0" dirty="0" smtClean="0"/>
              <a:t> </a:t>
            </a:r>
            <a:r>
              <a:rPr lang="en-US" b="0" dirty="0" err="1" smtClean="0"/>
              <a:t>ei</a:t>
            </a:r>
            <a:r>
              <a:rPr lang="en-US" b="0" dirty="0" smtClean="0"/>
              <a:t> se </a:t>
            </a:r>
            <a:r>
              <a:rPr lang="en-US" b="0" dirty="0" err="1" smtClean="0"/>
              <a:t>numesc</a:t>
            </a:r>
            <a:r>
              <a:rPr lang="en-US" b="0" dirty="0" smtClean="0"/>
              <a:t> </a:t>
            </a:r>
            <a:r>
              <a:rPr lang="en-US" b="0" dirty="0" err="1" smtClean="0"/>
              <a:t>pixeli</a:t>
            </a:r>
            <a:r>
              <a:rPr lang="en-US" b="0" dirty="0" smtClean="0"/>
              <a:t> (pixel = picture element)</a:t>
            </a:r>
            <a:endParaRPr lang="en-US" b="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088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 smtClean="0"/>
              <a:t>Slide </a:t>
            </a:r>
            <a:r>
              <a:rPr lang="en-US" sz="1200" b="0" dirty="0" err="1" smtClean="0"/>
              <a:t>adaptat</a:t>
            </a:r>
            <a:r>
              <a:rPr lang="en-US" sz="1200" b="0" dirty="0" smtClean="0"/>
              <a:t> </a:t>
            </a:r>
            <a:r>
              <a:rPr lang="en-US" sz="1200" b="0" dirty="0" err="1" smtClean="0"/>
              <a:t>după</a:t>
            </a:r>
            <a:r>
              <a:rPr lang="en-US" sz="1200" b="0" dirty="0" smtClean="0"/>
              <a:t> Derek </a:t>
            </a:r>
            <a:r>
              <a:rPr lang="en-US" sz="1200" b="0" dirty="0" err="1" smtClean="0"/>
              <a:t>Hoiem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6921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 smtClean="0">
                <a:solidFill>
                  <a:srgbClr val="000000"/>
                </a:solidFill>
              </a:rPr>
              <a:t>Imagini</a:t>
            </a:r>
            <a:r>
              <a:rPr lang="en-US" sz="4400" b="0" dirty="0" smtClean="0">
                <a:solidFill>
                  <a:srgbClr val="000000"/>
                </a:solidFill>
              </a:rPr>
              <a:t> </a:t>
            </a:r>
            <a:r>
              <a:rPr lang="en-US" sz="4400" b="0" dirty="0" err="1" smtClean="0">
                <a:solidFill>
                  <a:srgbClr val="000000"/>
                </a:solidFill>
              </a:rPr>
              <a:t>digitale</a:t>
            </a:r>
            <a:r>
              <a:rPr lang="en-US" sz="4400" b="0" dirty="0" smtClean="0">
                <a:solidFill>
                  <a:srgbClr val="000000"/>
                </a:solidFill>
              </a:rPr>
              <a:t> color</a:t>
            </a:r>
            <a:endParaRPr lang="en-US" sz="4400" b="0" dirty="0">
              <a:solidFill>
                <a:srgbClr val="000000"/>
              </a:solidFill>
            </a:endParaRPr>
          </a:p>
        </p:txBody>
      </p:sp>
      <p:pic>
        <p:nvPicPr>
          <p:cNvPr id="3" name="Picture 2" descr="ccd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1556792"/>
            <a:ext cx="8573492" cy="3502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524" y="508605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 smtClean="0"/>
              <a:t>Senzor</a:t>
            </a:r>
            <a:r>
              <a:rPr lang="en-US" b="0" dirty="0" smtClean="0"/>
              <a:t> de imagine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2433653" y="5086054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 smtClean="0"/>
              <a:t>Filtru</a:t>
            </a:r>
            <a:r>
              <a:rPr lang="en-US" b="0" dirty="0" smtClean="0"/>
              <a:t> Bayer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6493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 smtClean="0">
                <a:solidFill>
                  <a:srgbClr val="000000"/>
                </a:solidFill>
              </a:rPr>
              <a:t>Tipuri</a:t>
            </a:r>
            <a:r>
              <a:rPr lang="en-US" sz="4400" b="0" dirty="0" smtClean="0">
                <a:solidFill>
                  <a:srgbClr val="000000"/>
                </a:solidFill>
              </a:rPr>
              <a:t> de </a:t>
            </a:r>
            <a:r>
              <a:rPr lang="en-US" sz="4400" b="0" dirty="0" err="1" smtClean="0">
                <a:solidFill>
                  <a:srgbClr val="000000"/>
                </a:solidFill>
              </a:rPr>
              <a:t>imagini</a:t>
            </a:r>
            <a:r>
              <a:rPr lang="en-US" sz="4400" b="0" dirty="0" smtClean="0">
                <a:solidFill>
                  <a:srgbClr val="000000"/>
                </a:solidFill>
              </a:rPr>
              <a:t> </a:t>
            </a:r>
            <a:r>
              <a:rPr lang="en-US" sz="4400" b="0" dirty="0" err="1" smtClean="0">
                <a:solidFill>
                  <a:srgbClr val="000000"/>
                </a:solidFill>
              </a:rPr>
              <a:t>digitale</a:t>
            </a:r>
            <a:endParaRPr lang="en-US" sz="4400" b="0" dirty="0">
              <a:solidFill>
                <a:srgbClr val="00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62296" y="1046868"/>
            <a:ext cx="2395213" cy="3033628"/>
            <a:chOff x="539552" y="1403484"/>
            <a:chExt cx="2304256" cy="2781600"/>
          </a:xfrm>
        </p:grpSpPr>
        <p:pic>
          <p:nvPicPr>
            <p:cNvPr id="3" name="Picture 2" descr="lena_b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1620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Binare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2576" y="908720"/>
            <a:ext cx="2395213" cy="3171777"/>
            <a:chOff x="3527884" y="1276812"/>
            <a:chExt cx="2304256" cy="2908272"/>
          </a:xfrm>
        </p:grpSpPr>
        <p:pic>
          <p:nvPicPr>
            <p:cNvPr id="4" name="Picture 3" descr="lena_gray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Grayscale</a:t>
              </a:r>
              <a:endParaRPr lang="en-US" dirty="0" smtClean="0"/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tonuri</a:t>
              </a:r>
              <a:r>
                <a:rPr lang="en-US" dirty="0" smtClean="0"/>
                <a:t> de </a:t>
              </a:r>
              <a:r>
                <a:rPr lang="en-US" dirty="0" err="1" smtClean="0"/>
                <a:t>gri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47395" y="1046868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Color</a:t>
              </a:r>
              <a:endParaRPr lang="en-US" dirty="0"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727892"/>
              </p:ext>
            </p:extLst>
          </p:nvPr>
        </p:nvGraphicFramePr>
        <p:xfrm>
          <a:off x="-8861" y="4140806"/>
          <a:ext cx="9152862" cy="27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529"/>
                <a:gridCol w="2103579"/>
                <a:gridCol w="2210172"/>
                <a:gridCol w="3246582"/>
              </a:tblGrid>
              <a:tr h="4621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17375E"/>
                          </a:solidFill>
                        </a:rPr>
                        <a:t>Luminozitate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dirty="0" smtClean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alb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tonuri</a:t>
                      </a:r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de </a:t>
                      </a:r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 smtClean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00FF00"/>
                          </a:solidFill>
                        </a:rPr>
                        <a:t>G</a:t>
                      </a:r>
                      <a:r>
                        <a:rPr lang="en-US" dirty="0" smtClean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17375E"/>
                          </a:solidFill>
                        </a:rPr>
                        <a:t>Valori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dirty="0" smtClean="0"/>
                        <a:t>,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dirty="0" smtClean="0"/>
                        <a:t>}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 smtClean="0"/>
                        <a:t>, …</a:t>
                      </a:r>
                      <a:r>
                        <a:rPr lang="en-US" baseline="0" dirty="0" smtClean="0"/>
                        <a:t> ,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255</a:t>
                      </a:r>
                      <a:r>
                        <a:rPr lang="en-US" baseline="0" dirty="0" smtClean="0"/>
                        <a:t>}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{0, …,255}</a:t>
                      </a:r>
                      <a:r>
                        <a:rPr lang="en-US" baseline="30000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17375E"/>
                          </a:solidFill>
                        </a:rPr>
                        <a:t>Culori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- 1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="1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r>
                        <a:rPr lang="en-US" b="1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- 128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="1" baseline="0" dirty="0" err="1" smtClean="0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- 255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(255,0,0)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FF00"/>
                          </a:solidFill>
                        </a:rPr>
                        <a:t>(0,255,0)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rgbClr val="0000FF"/>
                          </a:solidFill>
                        </a:rPr>
                        <a:t>(0,0,255)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(0,0,0)</a:t>
                      </a:r>
                      <a:r>
                        <a:rPr lang="en-US" baseline="0" dirty="0" smtClean="0"/>
                        <a:t>,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(255,255,255)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="1" baseline="0" dirty="0" smtClean="0">
                          <a:solidFill>
                            <a:srgbClr val="FFFF00"/>
                          </a:solidFill>
                        </a:rPr>
                        <a:t>(255,255,0)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 smtClean="0">
                          <a:solidFill>
                            <a:srgbClr val="E46C0A"/>
                          </a:solidFill>
                        </a:rPr>
                        <a:t>(255,125,0)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 smtClean="0">
                          <a:solidFill>
                            <a:srgbClr val="2BEDFF"/>
                          </a:solidFill>
                        </a:rPr>
                        <a:t>(0,255,255)</a:t>
                      </a:r>
                      <a:r>
                        <a:rPr lang="en-US" b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 smtClean="0">
                          <a:solidFill>
                            <a:srgbClr val="FF00FF"/>
                          </a:solidFill>
                        </a:rPr>
                        <a:t>(255,0,255)</a:t>
                      </a:r>
                      <a:endParaRPr lang="en-US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17375E"/>
                          </a:solidFill>
                        </a:rPr>
                        <a:t>Memorie</a:t>
                      </a:r>
                      <a:r>
                        <a:rPr lang="en-US" b="1" dirty="0" smtClean="0">
                          <a:solidFill>
                            <a:srgbClr val="17375E"/>
                          </a:solidFill>
                        </a:rPr>
                        <a:t>/pixel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bit/pixel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</a:t>
                      </a:r>
                      <a:r>
                        <a:rPr lang="en-US" dirty="0" err="1" smtClean="0"/>
                        <a:t>biți</a:t>
                      </a:r>
                      <a:r>
                        <a:rPr lang="en-US" dirty="0" smtClean="0"/>
                        <a:t>/pixel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</a:t>
                      </a:r>
                      <a:r>
                        <a:rPr lang="en-US" dirty="0" err="1" smtClean="0"/>
                        <a:t>biți</a:t>
                      </a:r>
                      <a:r>
                        <a:rPr lang="en-US" dirty="0" smtClean="0"/>
                        <a:t>/pixel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10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00FF00"/>
                </a:solidFill>
              </a:rPr>
              <a:t>G</a:t>
            </a:r>
            <a:r>
              <a:rPr lang="en-US" dirty="0" smtClean="0">
                <a:solidFill>
                  <a:srgbClr val="0000FF"/>
                </a:solidFill>
              </a:rPr>
              <a:t>B</a:t>
            </a:r>
            <a:r>
              <a:rPr lang="en-US" dirty="0" smtClean="0"/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GRAY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63588" y="1736812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Color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49195" y="1589371"/>
            <a:ext cx="2395213" cy="3171777"/>
            <a:chOff x="3527884" y="1276812"/>
            <a:chExt cx="2304256" cy="2908272"/>
          </a:xfrm>
        </p:grpSpPr>
        <p:pic>
          <p:nvPicPr>
            <p:cNvPr id="8" name="Picture 7" descr="lena_gray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Grayscale</a:t>
              </a:r>
              <a:endParaRPr lang="en-US" dirty="0" smtClean="0"/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tonuri</a:t>
              </a:r>
              <a:r>
                <a:rPr lang="en-US" dirty="0" smtClean="0"/>
                <a:t> de </a:t>
              </a:r>
              <a:r>
                <a:rPr lang="en-US" dirty="0" err="1" smtClean="0"/>
                <a:t>gri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10" name="Right Arrow 9"/>
          <p:cNvSpPr/>
          <p:nvPr/>
        </p:nvSpPr>
        <p:spPr bwMode="auto">
          <a:xfrm>
            <a:off x="3455876" y="2888940"/>
            <a:ext cx="2304256" cy="1080120"/>
          </a:xfrm>
          <a:prstGeom prst="rightArrow">
            <a:avLst/>
          </a:prstGeom>
          <a:solidFill>
            <a:srgbClr val="4F81BD"/>
          </a:solidFill>
          <a:ln w="9525" cap="flat" cmpd="sng" algn="ctr">
            <a:solidFill>
              <a:srgbClr val="5F83A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5373216"/>
            <a:ext cx="76688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 smtClean="0">
                <a:solidFill>
                  <a:srgbClr val="A6A6A6"/>
                </a:solidFill>
              </a:rPr>
              <a:t>gray</a:t>
            </a:r>
            <a:r>
              <a:rPr lang="en-US" sz="2600" b="0" dirty="0" smtClean="0"/>
              <a:t> </a:t>
            </a:r>
            <a:r>
              <a:rPr lang="en-US" sz="2600" b="0" dirty="0"/>
              <a:t>= 0.2989 </a:t>
            </a:r>
            <a:r>
              <a:rPr lang="en-US" sz="2600" b="0" dirty="0" smtClean="0"/>
              <a:t>* </a:t>
            </a:r>
            <a:r>
              <a:rPr lang="en-US" sz="2600" b="0" dirty="0" smtClean="0">
                <a:solidFill>
                  <a:srgbClr val="FF0000"/>
                </a:solidFill>
              </a:rPr>
              <a:t>R</a:t>
            </a:r>
            <a:r>
              <a:rPr lang="en-US" sz="2600" b="0" dirty="0" smtClean="0"/>
              <a:t> + 0.5870 * </a:t>
            </a:r>
            <a:r>
              <a:rPr lang="en-US" sz="2600" b="0" dirty="0" smtClean="0">
                <a:solidFill>
                  <a:srgbClr val="00FF00"/>
                </a:solidFill>
              </a:rPr>
              <a:t>G</a:t>
            </a:r>
            <a:r>
              <a:rPr lang="en-US" sz="2600" b="0" dirty="0" smtClean="0"/>
              <a:t> + </a:t>
            </a:r>
            <a:r>
              <a:rPr lang="en-US" sz="2600" b="0" dirty="0"/>
              <a:t>0.1140 </a:t>
            </a:r>
            <a:r>
              <a:rPr lang="en-US" sz="2600" b="0" dirty="0" smtClean="0"/>
              <a:t>* </a:t>
            </a:r>
            <a:r>
              <a:rPr lang="en-US" sz="2600" b="0" dirty="0" smtClean="0">
                <a:solidFill>
                  <a:srgbClr val="0000FF"/>
                </a:solidFill>
              </a:rPr>
              <a:t>B</a:t>
            </a:r>
            <a:endParaRPr lang="en-US" sz="2600" b="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5756" y="6273316"/>
            <a:ext cx="363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c</a:t>
            </a:r>
            <a:r>
              <a:rPr lang="en-US" b="0" dirty="0" err="1" smtClean="0"/>
              <a:t>oeficienți</a:t>
            </a:r>
            <a:r>
              <a:rPr lang="en-US" b="0" dirty="0" smtClean="0"/>
              <a:t> </a:t>
            </a:r>
            <a:r>
              <a:rPr lang="en-US" b="0" dirty="0" err="1" smtClean="0"/>
              <a:t>determinați</a:t>
            </a:r>
            <a:r>
              <a:rPr lang="en-US" b="0" dirty="0" smtClean="0"/>
              <a:t> </a:t>
            </a:r>
            <a:r>
              <a:rPr lang="en-US" b="0" dirty="0" err="1" smtClean="0"/>
              <a:t>pe</a:t>
            </a:r>
            <a:endParaRPr lang="en-US" b="0" dirty="0" smtClean="0"/>
          </a:p>
          <a:p>
            <a:pPr algn="ctr"/>
            <a:r>
              <a:rPr lang="en-US" b="0" dirty="0" smtClean="0"/>
              <a:t> </a:t>
            </a:r>
            <a:r>
              <a:rPr lang="en-US" b="0" dirty="0" err="1" smtClean="0"/>
              <a:t>baza</a:t>
            </a:r>
            <a:r>
              <a:rPr lang="en-US" b="0" dirty="0" smtClean="0"/>
              <a:t> </a:t>
            </a:r>
            <a:r>
              <a:rPr lang="en-US" b="0" dirty="0" err="1" smtClean="0"/>
              <a:t>percepției</a:t>
            </a:r>
            <a:r>
              <a:rPr lang="en-US" b="0" dirty="0" smtClean="0"/>
              <a:t> </a:t>
            </a:r>
            <a:r>
              <a:rPr lang="en-US" b="0" dirty="0" err="1" smtClean="0"/>
              <a:t>vizuale</a:t>
            </a:r>
            <a:r>
              <a:rPr lang="en-US" b="0" dirty="0" smtClean="0"/>
              <a:t> </a:t>
            </a:r>
            <a:r>
              <a:rPr lang="en-US" b="0" dirty="0" err="1" smtClean="0"/>
              <a:t>umane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267744" y="5877272"/>
            <a:ext cx="1368152" cy="3960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4824028" y="5841268"/>
            <a:ext cx="1152128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247964" y="5841268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32140" y="6541353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</a:rPr>
              <a:t>https://</a:t>
            </a:r>
            <a:r>
              <a:rPr lang="en-US" sz="1400" b="0" dirty="0" err="1">
                <a:solidFill>
                  <a:srgbClr val="0000FF"/>
                </a:solidFill>
              </a:rPr>
              <a:t>en.wikipedia.org</a:t>
            </a:r>
            <a:r>
              <a:rPr lang="en-US" sz="1400" b="0" dirty="0">
                <a:solidFill>
                  <a:srgbClr val="0000FF"/>
                </a:solidFill>
              </a:rPr>
              <a:t>/wiki/</a:t>
            </a:r>
            <a:r>
              <a:rPr lang="en-US" sz="1400" b="0" dirty="0" err="1">
                <a:solidFill>
                  <a:srgbClr val="0000FF"/>
                </a:solidFill>
              </a:rPr>
              <a:t>Color_vision</a:t>
            </a:r>
            <a:endParaRPr lang="en-US" sz="14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55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</a:t>
            </a:r>
            <a:r>
              <a:rPr lang="en-US" dirty="0" err="1" smtClean="0"/>
              <a:t>privite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funcții</a:t>
            </a:r>
            <a:endParaRPr lang="en-US" dirty="0" smtClean="0"/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 rotWithShape="1">
          <a:blip r:embed="rId4" cstate="print"/>
          <a:srcRect l="53645" t="50872"/>
          <a:stretch/>
        </p:blipFill>
        <p:spPr bwMode="auto">
          <a:xfrm>
            <a:off x="4652470" y="1052736"/>
            <a:ext cx="348392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6876256" y="6608385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  <p:pic>
        <p:nvPicPr>
          <p:cNvPr id="6" name="Picture 3" descr="image_func"/>
          <p:cNvPicPr>
            <a:picLocks noChangeAspect="1" noChangeArrowheads="1"/>
          </p:cNvPicPr>
          <p:nvPr/>
        </p:nvPicPr>
        <p:blipFill rotWithShape="1">
          <a:blip r:embed="rId4" cstate="print"/>
          <a:srcRect l="3107" r="54847" b="54031"/>
          <a:stretch/>
        </p:blipFill>
        <p:spPr bwMode="auto">
          <a:xfrm>
            <a:off x="539552" y="980728"/>
            <a:ext cx="3600400" cy="299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6400" y="3897052"/>
            <a:ext cx="8737600" cy="126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Imaginea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                     ,             - 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intensitatea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la (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  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800" b="0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Imagini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color: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41068"/>
            <a:ext cx="1008112" cy="380614"/>
          </a:xfrm>
          <a:prstGeom prst="rect">
            <a:avLst/>
          </a:prstGeom>
        </p:spPr>
      </p:pic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870638"/>
              </p:ext>
            </p:extLst>
          </p:nvPr>
        </p:nvGraphicFramePr>
        <p:xfrm>
          <a:off x="2996679" y="4905164"/>
          <a:ext cx="25114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6" imgW="1270000" imgH="838200" progId="Equation.3">
                  <p:embed/>
                </p:oleObj>
              </mc:Choice>
              <mc:Fallback>
                <p:oleObj name="Equation" r:id="rId6" imgW="12700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679" y="4905164"/>
                        <a:ext cx="251142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572683"/>
            <a:ext cx="4320480" cy="38427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36" y="3988432"/>
            <a:ext cx="1782404" cy="3196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28084" y="4473116"/>
            <a:ext cx="3996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 smtClean="0">
                <a:latin typeface="Times"/>
                <a:cs typeface="Times"/>
              </a:rPr>
              <a:t>(interval + </a:t>
            </a:r>
            <a:r>
              <a:rPr lang="en-US" sz="2200" b="0" dirty="0" err="1" smtClean="0">
                <a:latin typeface="Times"/>
                <a:cs typeface="Times"/>
              </a:rPr>
              <a:t>intensitate</a:t>
            </a:r>
            <a:r>
              <a:rPr lang="en-US" sz="2200" b="0" dirty="0" smtClean="0">
                <a:latin typeface="Times"/>
                <a:cs typeface="Times"/>
              </a:rPr>
              <a:t> </a:t>
            </a:r>
            <a:r>
              <a:rPr lang="en-US" sz="2200" b="0" dirty="0" err="1" smtClean="0">
                <a:latin typeface="Times"/>
                <a:cs typeface="Times"/>
              </a:rPr>
              <a:t>mărginite</a:t>
            </a:r>
            <a:r>
              <a:rPr lang="en-US" sz="2200" b="0" dirty="0" smtClean="0">
                <a:latin typeface="Times"/>
                <a:cs typeface="Times"/>
              </a:rPr>
              <a:t>)</a:t>
            </a:r>
            <a:endParaRPr lang="en-US" sz="2200" b="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15190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Imagini</a:t>
            </a:r>
            <a:r>
              <a:rPr lang="en-US" dirty="0" smtClean="0"/>
              <a:t> </a:t>
            </a:r>
            <a:r>
              <a:rPr lang="en-US" dirty="0" err="1" smtClean="0"/>
              <a:t>digitale</a:t>
            </a:r>
            <a:endParaRPr lang="en-US" dirty="0" smtClean="0"/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53645" t="50872"/>
          <a:stretch/>
        </p:blipFill>
        <p:spPr bwMode="auto">
          <a:xfrm>
            <a:off x="4652470" y="1052736"/>
            <a:ext cx="348392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3107" r="54847" b="54031"/>
          <a:stretch/>
        </p:blipFill>
        <p:spPr bwMode="auto">
          <a:xfrm>
            <a:off x="539552" y="980728"/>
            <a:ext cx="3600400" cy="299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conv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941168"/>
            <a:ext cx="3989228" cy="15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ight Arrow 13"/>
          <p:cNvSpPr>
            <a:spLocks noChangeArrowheads="1"/>
          </p:cNvSpPr>
          <p:nvPr/>
        </p:nvSpPr>
        <p:spPr bwMode="auto">
          <a:xfrm rot="5400000">
            <a:off x="6121955" y="4147297"/>
            <a:ext cx="792088" cy="507624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  <p:grpSp>
        <p:nvGrpSpPr>
          <p:cNvPr id="21" name="Group 20"/>
          <p:cNvGrpSpPr/>
          <p:nvPr/>
        </p:nvGrpSpPr>
        <p:grpSpPr>
          <a:xfrm>
            <a:off x="4139952" y="5013176"/>
            <a:ext cx="342754" cy="873145"/>
            <a:chOff x="4103948" y="4703758"/>
            <a:chExt cx="342754" cy="873145"/>
          </a:xfrm>
        </p:grpSpPr>
        <p:sp>
          <p:nvSpPr>
            <p:cNvPr id="14" name="Line 6"/>
            <p:cNvSpPr>
              <a:spLocks noChangeShapeType="1"/>
            </p:cNvSpPr>
            <p:nvPr/>
          </p:nvSpPr>
          <p:spPr bwMode="auto">
            <a:xfrm flipH="1">
              <a:off x="4434002" y="4703758"/>
              <a:ext cx="12700" cy="8731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948" y="4941168"/>
              <a:ext cx="241300" cy="2159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88024" y="4437112"/>
            <a:ext cx="812770" cy="393768"/>
            <a:chOff x="4649894" y="4221088"/>
            <a:chExt cx="812770" cy="393768"/>
          </a:xfrm>
        </p:grpSpPr>
        <p:sp>
          <p:nvSpPr>
            <p:cNvPr id="16" name="Line 8"/>
            <p:cNvSpPr>
              <a:spLocks noChangeShapeType="1"/>
            </p:cNvSpPr>
            <p:nvPr/>
          </p:nvSpPr>
          <p:spPr bwMode="auto">
            <a:xfrm rot="16200000" flipH="1">
              <a:off x="5056279" y="4208471"/>
              <a:ext cx="0" cy="812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036" y="4221088"/>
              <a:ext cx="228600" cy="317500"/>
            </a:xfrm>
            <a:prstGeom prst="rect">
              <a:avLst/>
            </a:prstGeom>
          </p:spPr>
        </p:pic>
      </p:grp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06400" y="3897052"/>
            <a:ext cx="8737600" cy="126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I - 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matrice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2D cu 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valori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întregi</a:t>
            </a:r>
            <a:endParaRPr lang="en-US" sz="2800" b="0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Intensități</a:t>
            </a:r>
            <a:r>
              <a:rPr lang="en-US" sz="2800" b="0" kern="0" dirty="0" smtClean="0">
                <a:solidFill>
                  <a:srgbClr val="000000"/>
                </a:solidFill>
                <a:latin typeface="Times New Roman" pitchFamily="18" charset="0"/>
              </a:rPr>
              <a:t> {0, 1, …, 255}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luminozitate</a:t>
            </a:r>
            <a:r>
              <a:rPr lang="en-US" sz="2000" b="0" kern="0" dirty="0" smtClean="0">
                <a:solidFill>
                  <a:srgbClr val="000000"/>
                </a:solidFill>
                <a:latin typeface="Times New Roman" pitchFamily="18" charset="0"/>
              </a:rPr>
              <a:t> 0 = </a:t>
            </a:r>
            <a:r>
              <a:rPr lang="en-US" sz="20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negru</a:t>
            </a:r>
            <a:endParaRPr lang="en-US" sz="2000" b="0" kern="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US" sz="20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uminozitate</a:t>
            </a:r>
            <a:r>
              <a:rPr lang="en-US" sz="2000" b="0" kern="0" dirty="0" smtClean="0">
                <a:solidFill>
                  <a:srgbClr val="000000"/>
                </a:solidFill>
                <a:latin typeface="Times New Roman" pitchFamily="18" charset="0"/>
              </a:rPr>
              <a:t> 255 = </a:t>
            </a:r>
            <a:r>
              <a:rPr lang="en-US" sz="2000" b="0" kern="0" dirty="0" err="1" smtClean="0">
                <a:solidFill>
                  <a:srgbClr val="000000"/>
                </a:solidFill>
                <a:latin typeface="Times New Roman" pitchFamily="18" charset="0"/>
              </a:rPr>
              <a:t>alb</a:t>
            </a:r>
            <a:endParaRPr lang="en-US" sz="2000" b="0" kern="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876256" y="6608385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 smtClean="0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 smtClean="0">
                <a:solidFill>
                  <a:srgbClr val="000000"/>
                </a:solidFill>
                <a:cs typeface="Arial" pitchFamily="34" charset="0"/>
              </a:rPr>
              <a:t> Steve 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Seitz</a:t>
            </a:r>
          </a:p>
        </p:txBody>
      </p:sp>
    </p:spTree>
    <p:extLst>
      <p:ext uri="{BB962C8B-B14F-4D97-AF65-F5344CB8AC3E}">
        <p14:creationId xmlns:p14="http://schemas.microsoft.com/office/powerpoint/2010/main" val="2800437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20-10-07 at 09.23.4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" b="-224"/>
          <a:stretch/>
        </p:blipFill>
        <p:spPr>
          <a:xfrm>
            <a:off x="33418" y="674451"/>
            <a:ext cx="4591649" cy="5762289"/>
          </a:xfrm>
        </p:spPr>
      </p:pic>
      <p:pic>
        <p:nvPicPr>
          <p:cNvPr id="5" name="Picture 4" descr="Screen Shot 2020-10-07 at 09.24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624315"/>
            <a:ext cx="4470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8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20-10-07 at 09.24.1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" b="1125"/>
          <a:stretch/>
        </p:blipFill>
        <p:spPr>
          <a:xfrm>
            <a:off x="958470" y="83560"/>
            <a:ext cx="4973225" cy="6544116"/>
          </a:xfrm>
        </p:spPr>
      </p:pic>
    </p:spTree>
    <p:extLst>
      <p:ext uri="{BB962C8B-B14F-4D97-AF65-F5344CB8AC3E}">
        <p14:creationId xmlns:p14="http://schemas.microsoft.com/office/powerpoint/2010/main" val="281611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1244"/>
            <a:ext cx="8229600" cy="4514978"/>
          </a:xfrm>
        </p:spPr>
        <p:txBody>
          <a:bodyPr>
            <a:norm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e</a:t>
            </a:r>
            <a:r>
              <a:rPr lang="en-US" dirty="0" smtClean="0"/>
              <a:t> MS-TEAMS,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canalele</a:t>
            </a:r>
            <a:r>
              <a:rPr lang="en-US" dirty="0" smtClean="0"/>
              <a:t> Curs </a:t>
            </a:r>
            <a:r>
              <a:rPr lang="en-US" dirty="0" err="1" smtClean="0"/>
              <a:t>și</a:t>
            </a:r>
            <a:r>
              <a:rPr lang="en-US" dirty="0" smtClean="0"/>
              <a:t> </a:t>
            </a:r>
            <a:r>
              <a:rPr lang="en-US" dirty="0" err="1" smtClean="0"/>
              <a:t>Laborator</a:t>
            </a:r>
            <a:endParaRPr lang="en-US" dirty="0" smtClean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Materiale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 descr="Screen Shot 2020-10-06 at 22.03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927"/>
            <a:ext cx="9144000" cy="386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9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11658" cy="57430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 smtClean="0">
                <a:solidFill>
                  <a:srgbClr val="2FC338"/>
                </a:solidFill>
              </a:rPr>
              <a:t>în</a:t>
            </a:r>
            <a:r>
              <a:rPr lang="en-US" sz="2400" dirty="0" smtClean="0">
                <a:solidFill>
                  <a:srgbClr val="2FC338"/>
                </a:solidFill>
              </a:rPr>
              <a:t> </a:t>
            </a:r>
            <a:r>
              <a:rPr lang="en-US" sz="2400" dirty="0" err="1" smtClean="0">
                <a:solidFill>
                  <a:srgbClr val="2FC338"/>
                </a:solidFill>
              </a:rPr>
              <a:t>funcție</a:t>
            </a:r>
            <a:r>
              <a:rPr lang="en-US" sz="2400" dirty="0" smtClean="0">
                <a:solidFill>
                  <a:srgbClr val="2FC338"/>
                </a:solidFill>
              </a:rPr>
              <a:t> de 2 </a:t>
            </a:r>
            <a:r>
              <a:rPr lang="en-US" sz="2400" dirty="0" err="1" smtClean="0">
                <a:solidFill>
                  <a:srgbClr val="2FC338"/>
                </a:solidFill>
              </a:rPr>
              <a:t>aspecte</a:t>
            </a:r>
            <a:r>
              <a:rPr lang="en-US" sz="2400" dirty="0" smtClean="0">
                <a:solidFill>
                  <a:srgbClr val="2FC338"/>
                </a:solidFill>
              </a:rPr>
              <a:t>: </a:t>
            </a:r>
          </a:p>
          <a:p>
            <a:pPr lvl="1"/>
            <a:r>
              <a:rPr lang="en-US" sz="2400" dirty="0" err="1" smtClean="0">
                <a:solidFill>
                  <a:srgbClr val="2FC338"/>
                </a:solidFill>
              </a:rPr>
              <a:t>teme</a:t>
            </a:r>
            <a:r>
              <a:rPr lang="en-US" sz="2400" dirty="0" smtClean="0">
                <a:solidFill>
                  <a:srgbClr val="2FC338"/>
                </a:solidFill>
              </a:rPr>
              <a:t> de </a:t>
            </a:r>
            <a:r>
              <a:rPr lang="en-US" sz="2400" dirty="0" err="1" smtClean="0">
                <a:solidFill>
                  <a:srgbClr val="2FC338"/>
                </a:solidFill>
              </a:rPr>
              <a:t>laborator</a:t>
            </a:r>
            <a:r>
              <a:rPr lang="en-US" sz="2400" dirty="0" smtClean="0">
                <a:solidFill>
                  <a:srgbClr val="2FC338"/>
                </a:solidFill>
              </a:rPr>
              <a:t> (</a:t>
            </a:r>
            <a:r>
              <a:rPr lang="en-US" sz="2400" dirty="0" err="1" smtClean="0">
                <a:solidFill>
                  <a:srgbClr val="2FC338"/>
                </a:solidFill>
              </a:rPr>
              <a:t>vor</a:t>
            </a:r>
            <a:r>
              <a:rPr lang="en-US" sz="2400" dirty="0" smtClean="0">
                <a:solidFill>
                  <a:srgbClr val="2FC338"/>
                </a:solidFill>
              </a:rPr>
              <a:t> fi 4 de-a </a:t>
            </a:r>
            <a:r>
              <a:rPr lang="en-US" sz="2400" dirty="0" err="1" smtClean="0">
                <a:solidFill>
                  <a:srgbClr val="2FC338"/>
                </a:solidFill>
              </a:rPr>
              <a:t>lungul</a:t>
            </a:r>
            <a:r>
              <a:rPr lang="en-US" sz="2400" dirty="0" smtClean="0">
                <a:solidFill>
                  <a:srgbClr val="2FC338"/>
                </a:solidFill>
              </a:rPr>
              <a:t> </a:t>
            </a:r>
            <a:r>
              <a:rPr lang="en-US" sz="2400" dirty="0" err="1" smtClean="0">
                <a:solidFill>
                  <a:srgbClr val="2FC338"/>
                </a:solidFill>
              </a:rPr>
              <a:t>semestrului</a:t>
            </a:r>
            <a:r>
              <a:rPr lang="en-US" sz="2400" dirty="0" smtClean="0">
                <a:solidFill>
                  <a:srgbClr val="2FC338"/>
                </a:solidFill>
              </a:rPr>
              <a:t>);</a:t>
            </a:r>
          </a:p>
          <a:p>
            <a:pPr lvl="1"/>
            <a:r>
              <a:rPr lang="en-US" sz="2400" dirty="0" err="1" smtClean="0">
                <a:solidFill>
                  <a:srgbClr val="2FC338"/>
                </a:solidFill>
              </a:rPr>
              <a:t>lucrare</a:t>
            </a:r>
            <a:r>
              <a:rPr lang="en-US" sz="2400" dirty="0" smtClean="0">
                <a:solidFill>
                  <a:srgbClr val="2FC338"/>
                </a:solidFill>
              </a:rPr>
              <a:t> </a:t>
            </a:r>
            <a:r>
              <a:rPr lang="en-US" sz="2400" dirty="0" err="1" smtClean="0">
                <a:solidFill>
                  <a:srgbClr val="2FC338"/>
                </a:solidFill>
              </a:rPr>
              <a:t>finală</a:t>
            </a:r>
            <a:r>
              <a:rPr lang="en-US" sz="2400" dirty="0" smtClean="0">
                <a:solidFill>
                  <a:srgbClr val="2FC338"/>
                </a:solidFill>
              </a:rPr>
              <a:t> de </a:t>
            </a:r>
            <a:r>
              <a:rPr lang="en-US" sz="2400" dirty="0" err="1" smtClean="0">
                <a:solidFill>
                  <a:srgbClr val="2FC338"/>
                </a:solidFill>
              </a:rPr>
              <a:t>laborator</a:t>
            </a:r>
            <a:r>
              <a:rPr lang="en-US" sz="2400" dirty="0" smtClean="0">
                <a:solidFill>
                  <a:srgbClr val="2FC338"/>
                </a:solidFill>
              </a:rPr>
              <a:t> (</a:t>
            </a:r>
            <a:r>
              <a:rPr lang="en-US" sz="2400" dirty="0" err="1" smtClean="0">
                <a:solidFill>
                  <a:srgbClr val="2FC338"/>
                </a:solidFill>
              </a:rPr>
              <a:t>ultima</a:t>
            </a:r>
            <a:r>
              <a:rPr lang="en-US" sz="2400" dirty="0" smtClean="0">
                <a:solidFill>
                  <a:srgbClr val="2FC338"/>
                </a:solidFill>
              </a:rPr>
              <a:t> </a:t>
            </a:r>
            <a:r>
              <a:rPr lang="en-US" sz="2400" dirty="0" err="1" smtClean="0">
                <a:solidFill>
                  <a:srgbClr val="2FC338"/>
                </a:solidFill>
              </a:rPr>
              <a:t>săptămână</a:t>
            </a:r>
            <a:r>
              <a:rPr lang="en-US" sz="2400" dirty="0" smtClean="0">
                <a:solidFill>
                  <a:srgbClr val="2FC338"/>
                </a:solidFill>
              </a:rPr>
              <a:t> = 13 </a:t>
            </a:r>
            <a:r>
              <a:rPr lang="en-US" sz="2400" dirty="0" err="1" smtClean="0">
                <a:solidFill>
                  <a:srgbClr val="2FC338"/>
                </a:solidFill>
              </a:rPr>
              <a:t>ianuarie</a:t>
            </a:r>
            <a:r>
              <a:rPr lang="en-US" sz="2400" dirty="0" smtClean="0">
                <a:solidFill>
                  <a:srgbClr val="2FC338"/>
                </a:solidFill>
              </a:rPr>
              <a:t> 2021).</a:t>
            </a:r>
            <a:endParaRPr lang="en-US" sz="2400" dirty="0">
              <a:solidFill>
                <a:srgbClr val="2FC338"/>
              </a:solidFill>
            </a:endParaRPr>
          </a:p>
          <a:p>
            <a:endParaRPr lang="en-US" sz="2400" dirty="0" smtClean="0">
              <a:solidFill>
                <a:srgbClr val="290ADD"/>
              </a:solidFill>
            </a:endParaRPr>
          </a:p>
          <a:p>
            <a:r>
              <a:rPr lang="en-US" sz="2400" dirty="0" err="1" smtClean="0">
                <a:solidFill>
                  <a:srgbClr val="290ADD"/>
                </a:solidFill>
              </a:rPr>
              <a:t>puteți</a:t>
            </a:r>
            <a:r>
              <a:rPr lang="en-US" sz="2400" dirty="0" smtClean="0">
                <a:solidFill>
                  <a:srgbClr val="290ADD"/>
                </a:solidFill>
              </a:rPr>
              <a:t> </a:t>
            </a:r>
            <a:r>
              <a:rPr lang="en-US" sz="2400" dirty="0" err="1" smtClean="0">
                <a:solidFill>
                  <a:srgbClr val="290ADD"/>
                </a:solidFill>
              </a:rPr>
              <a:t>obține</a:t>
            </a:r>
            <a:r>
              <a:rPr lang="en-US" sz="2400" dirty="0" smtClean="0">
                <a:solidFill>
                  <a:srgbClr val="290ADD"/>
                </a:solidFill>
              </a:rPr>
              <a:t> nota </a:t>
            </a:r>
            <a:r>
              <a:rPr lang="en-US" sz="2400" dirty="0" err="1" smtClean="0">
                <a:solidFill>
                  <a:srgbClr val="290ADD"/>
                </a:solidFill>
              </a:rPr>
              <a:t>numai</a:t>
            </a:r>
            <a:r>
              <a:rPr lang="en-US" sz="2400" dirty="0" smtClean="0">
                <a:solidFill>
                  <a:srgbClr val="290ADD"/>
                </a:solidFill>
              </a:rPr>
              <a:t> din </a:t>
            </a:r>
            <a:r>
              <a:rPr lang="en-US" sz="2400" dirty="0" err="1" smtClean="0">
                <a:solidFill>
                  <a:srgbClr val="290ADD"/>
                </a:solidFill>
              </a:rPr>
              <a:t>teme</a:t>
            </a:r>
            <a:r>
              <a:rPr lang="en-US" sz="2400" dirty="0" smtClean="0">
                <a:solidFill>
                  <a:srgbClr val="290ADD"/>
                </a:solidFill>
              </a:rPr>
              <a:t> </a:t>
            </a:r>
            <a:r>
              <a:rPr lang="en-US" sz="2400" dirty="0" err="1" smtClean="0">
                <a:solidFill>
                  <a:srgbClr val="290ADD"/>
                </a:solidFill>
              </a:rPr>
              <a:t>dacă</a:t>
            </a:r>
            <a:r>
              <a:rPr lang="en-US" sz="2400" dirty="0" smtClean="0">
                <a:solidFill>
                  <a:srgbClr val="290ADD"/>
                </a:solidFill>
              </a:rPr>
              <a:t>:</a:t>
            </a:r>
          </a:p>
          <a:p>
            <a:pPr lvl="1"/>
            <a:r>
              <a:rPr lang="en-US" sz="2000" dirty="0" err="1">
                <a:solidFill>
                  <a:srgbClr val="290ADD"/>
                </a:solidFill>
              </a:rPr>
              <a:t>a</a:t>
            </a:r>
            <a:r>
              <a:rPr lang="en-US" sz="2000" dirty="0" err="1" smtClean="0">
                <a:solidFill>
                  <a:srgbClr val="290ADD"/>
                </a:solidFill>
              </a:rPr>
              <a:t>veți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cel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puțin</a:t>
            </a:r>
            <a:r>
              <a:rPr lang="en-US" sz="2000" dirty="0" smtClean="0">
                <a:solidFill>
                  <a:srgbClr val="290ADD"/>
                </a:solidFill>
              </a:rPr>
              <a:t> 3 </a:t>
            </a:r>
            <a:r>
              <a:rPr lang="en-US" sz="2000" dirty="0" err="1" smtClean="0">
                <a:solidFill>
                  <a:srgbClr val="290ADD"/>
                </a:solidFill>
              </a:rPr>
              <a:t>teme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peste</a:t>
            </a:r>
            <a:r>
              <a:rPr lang="en-US" sz="2000" dirty="0" smtClean="0">
                <a:solidFill>
                  <a:srgbClr val="290ADD"/>
                </a:solidFill>
              </a:rPr>
              <a:t> nota 5; </a:t>
            </a:r>
          </a:p>
          <a:p>
            <a:pPr lvl="1"/>
            <a:r>
              <a:rPr lang="en-US" sz="2000" dirty="0">
                <a:solidFill>
                  <a:srgbClr val="290ADD"/>
                </a:solidFill>
              </a:rPr>
              <a:t>n</a:t>
            </a:r>
            <a:r>
              <a:rPr lang="en-US" sz="2000" dirty="0" smtClean="0">
                <a:solidFill>
                  <a:srgbClr val="290ADD"/>
                </a:solidFill>
              </a:rPr>
              <a:t>ota </a:t>
            </a:r>
            <a:r>
              <a:rPr lang="en-US" sz="2000" dirty="0" err="1" smtClean="0">
                <a:solidFill>
                  <a:srgbClr val="290ADD"/>
                </a:solidFill>
              </a:rPr>
              <a:t>finală</a:t>
            </a:r>
            <a:r>
              <a:rPr lang="en-US" sz="2000" dirty="0" smtClean="0">
                <a:solidFill>
                  <a:srgbClr val="290ADD"/>
                </a:solidFill>
              </a:rPr>
              <a:t> = media </a:t>
            </a:r>
            <a:r>
              <a:rPr lang="en-US" sz="2000" dirty="0" err="1" smtClean="0">
                <a:solidFill>
                  <a:srgbClr val="290ADD"/>
                </a:solidFill>
              </a:rPr>
              <a:t>celor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mai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mari</a:t>
            </a:r>
            <a:r>
              <a:rPr lang="en-US" sz="2000" dirty="0" smtClean="0">
                <a:solidFill>
                  <a:srgbClr val="290ADD"/>
                </a:solidFill>
              </a:rPr>
              <a:t> 3 note (din 4 </a:t>
            </a:r>
            <a:r>
              <a:rPr lang="en-US" sz="2000" dirty="0" err="1" smtClean="0">
                <a:solidFill>
                  <a:srgbClr val="290ADD"/>
                </a:solidFill>
              </a:rPr>
              <a:t>posibile</a:t>
            </a:r>
            <a:r>
              <a:rPr lang="en-US" sz="2000" dirty="0" smtClean="0">
                <a:solidFill>
                  <a:srgbClr val="290ADD"/>
                </a:solidFill>
              </a:rPr>
              <a:t>) din </a:t>
            </a:r>
            <a:r>
              <a:rPr lang="en-US" sz="2000" dirty="0" err="1" smtClean="0">
                <a:solidFill>
                  <a:srgbClr val="290ADD"/>
                </a:solidFill>
              </a:rPr>
              <a:t>teme</a:t>
            </a:r>
            <a:r>
              <a:rPr lang="en-US" sz="2000" dirty="0" smtClean="0">
                <a:solidFill>
                  <a:srgbClr val="290ADD"/>
                </a:solidFill>
              </a:rPr>
              <a:t>.</a:t>
            </a:r>
          </a:p>
          <a:p>
            <a:pPr lvl="1"/>
            <a:r>
              <a:rPr lang="en-US" sz="2000" dirty="0" smtClean="0">
                <a:solidFill>
                  <a:srgbClr val="290ADD"/>
                </a:solidFill>
              </a:rPr>
              <a:t>1p bonus la nota </a:t>
            </a:r>
            <a:r>
              <a:rPr lang="en-US" sz="2000" dirty="0" err="1" smtClean="0">
                <a:solidFill>
                  <a:srgbClr val="290ADD"/>
                </a:solidFill>
              </a:rPr>
              <a:t>finală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dacă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ați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rezolvat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toate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cele</a:t>
            </a:r>
            <a:r>
              <a:rPr lang="en-US" sz="2000" dirty="0" smtClean="0">
                <a:solidFill>
                  <a:srgbClr val="290ADD"/>
                </a:solidFill>
              </a:rPr>
              <a:t> 4 </a:t>
            </a:r>
            <a:r>
              <a:rPr lang="en-US" sz="2000" dirty="0" err="1" smtClean="0">
                <a:solidFill>
                  <a:srgbClr val="290ADD"/>
                </a:solidFill>
              </a:rPr>
              <a:t>teme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și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aveți</a:t>
            </a:r>
            <a:r>
              <a:rPr lang="en-US" sz="2000" dirty="0" smtClean="0">
                <a:solidFill>
                  <a:srgbClr val="290ADD"/>
                </a:solidFill>
              </a:rPr>
              <a:t> nota &gt;=7 la </a:t>
            </a:r>
            <a:r>
              <a:rPr lang="en-US" sz="2000" dirty="0" err="1" smtClean="0">
                <a:solidFill>
                  <a:srgbClr val="290ADD"/>
                </a:solidFill>
              </a:rPr>
              <a:t>fiecare</a:t>
            </a:r>
            <a:r>
              <a:rPr lang="en-US" sz="2000" dirty="0" smtClean="0">
                <a:solidFill>
                  <a:srgbClr val="290ADD"/>
                </a:solidFill>
              </a:rPr>
              <a:t> </a:t>
            </a:r>
            <a:r>
              <a:rPr lang="en-US" sz="2000" dirty="0" err="1" smtClean="0">
                <a:solidFill>
                  <a:srgbClr val="290ADD"/>
                </a:solidFill>
              </a:rPr>
              <a:t>temă</a:t>
            </a:r>
            <a:r>
              <a:rPr lang="en-US" sz="2000" dirty="0" smtClean="0">
                <a:solidFill>
                  <a:srgbClr val="290ADD"/>
                </a:solidFill>
              </a:rPr>
              <a:t>  </a:t>
            </a:r>
            <a:endParaRPr lang="en-US" sz="2000" dirty="0" smtClean="0">
              <a:solidFill>
                <a:srgbClr val="290ADD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SAU</a:t>
            </a:r>
          </a:p>
          <a:p>
            <a:r>
              <a:rPr lang="en-US" sz="2400" dirty="0" err="1">
                <a:solidFill>
                  <a:srgbClr val="FF0000"/>
                </a:solidFill>
              </a:rPr>
              <a:t>p</a:t>
            </a:r>
            <a:r>
              <a:rPr lang="en-US" sz="2400" dirty="0" err="1" smtClean="0">
                <a:solidFill>
                  <a:srgbClr val="FF0000"/>
                </a:solidFill>
              </a:rPr>
              <a:t>uteți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obține</a:t>
            </a:r>
            <a:r>
              <a:rPr lang="en-US" sz="2400" dirty="0" smtClean="0">
                <a:solidFill>
                  <a:srgbClr val="FF0000"/>
                </a:solidFill>
              </a:rPr>
              <a:t> nota </a:t>
            </a:r>
            <a:r>
              <a:rPr lang="en-US" sz="2400" dirty="0" err="1" smtClean="0">
                <a:solidFill>
                  <a:srgbClr val="FF0000"/>
                </a:solidFill>
              </a:rPr>
              <a:t>numai</a:t>
            </a:r>
            <a:r>
              <a:rPr lang="en-US" sz="2400" dirty="0" smtClean="0">
                <a:solidFill>
                  <a:srgbClr val="FF0000"/>
                </a:solidFill>
              </a:rPr>
              <a:t> din </a:t>
            </a:r>
            <a:r>
              <a:rPr lang="en-US" sz="2400" dirty="0" err="1" smtClean="0">
                <a:solidFill>
                  <a:srgbClr val="FF0000"/>
                </a:solidFill>
              </a:rPr>
              <a:t>lucrarea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f</a:t>
            </a:r>
            <a:r>
              <a:rPr lang="en-US" sz="2400" dirty="0" err="1" smtClean="0">
                <a:solidFill>
                  <a:srgbClr val="FF0000"/>
                </a:solidFill>
              </a:rPr>
              <a:t>inală</a:t>
            </a:r>
            <a:r>
              <a:rPr lang="en-US" sz="2400" dirty="0" smtClean="0">
                <a:solidFill>
                  <a:srgbClr val="FF0000"/>
                </a:solidFill>
              </a:rPr>
              <a:t> de </a:t>
            </a:r>
            <a:r>
              <a:rPr lang="en-US" sz="2400" dirty="0" err="1" smtClean="0">
                <a:solidFill>
                  <a:srgbClr val="FF0000"/>
                </a:solidFill>
              </a:rPr>
              <a:t>laborator</a:t>
            </a:r>
            <a:r>
              <a:rPr lang="en-US" sz="2400" dirty="0" smtClean="0">
                <a:solidFill>
                  <a:srgbClr val="FF0000"/>
                </a:solidFill>
              </a:rPr>
              <a:t> (test </a:t>
            </a:r>
            <a:r>
              <a:rPr lang="en-US" sz="2400" dirty="0" err="1" smtClean="0">
                <a:solidFill>
                  <a:srgbClr val="FF0000"/>
                </a:solidFill>
              </a:rPr>
              <a:t>pe</a:t>
            </a:r>
            <a:r>
              <a:rPr lang="en-US" sz="2400" dirty="0" smtClean="0">
                <a:solidFill>
                  <a:srgbClr val="FF0000"/>
                </a:solidFill>
              </a:rPr>
              <a:t> calculator).</a:t>
            </a:r>
          </a:p>
          <a:p>
            <a:pPr marL="0" indent="0">
              <a:buNone/>
            </a:pPr>
            <a:r>
              <a:rPr lang="en-US" sz="2400" dirty="0" smtClean="0"/>
              <a:t>SAU</a:t>
            </a:r>
            <a:endParaRPr lang="en-US" sz="2400" dirty="0" smtClean="0">
              <a:solidFill>
                <a:srgbClr val="290ADD"/>
              </a:solidFill>
            </a:endParaRPr>
          </a:p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uteți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obține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nota din media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dintre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lucrarea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finală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laborator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trebuie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să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luați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minim 5)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și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cea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mai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mare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notă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din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temă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dacă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vreți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să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o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luăm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în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considerare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7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Examen</a:t>
            </a:r>
            <a:r>
              <a:rPr lang="en-US" dirty="0" smtClean="0"/>
              <a:t> - </a:t>
            </a:r>
            <a:r>
              <a:rPr lang="en-US" dirty="0" err="1" smtClean="0"/>
              <a:t>evaluare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40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43" y="1114950"/>
            <a:ext cx="9111658" cy="5257042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rgbClr val="290ADD"/>
              </a:solidFill>
            </a:endParaRPr>
          </a:p>
          <a:p>
            <a:r>
              <a:rPr lang="en-US" sz="2400" dirty="0" err="1">
                <a:solidFill>
                  <a:srgbClr val="FF0000"/>
                </a:solidFill>
              </a:rPr>
              <a:t>n</a:t>
            </a:r>
            <a:r>
              <a:rPr lang="en-US" sz="2400" dirty="0" err="1" smtClean="0">
                <a:solidFill>
                  <a:srgbClr val="FF0000"/>
                </a:solidFill>
              </a:rPr>
              <a:t>otă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numai</a:t>
            </a:r>
            <a:r>
              <a:rPr lang="en-US" sz="2400" dirty="0" smtClean="0">
                <a:solidFill>
                  <a:srgbClr val="FF0000"/>
                </a:solidFill>
              </a:rPr>
              <a:t> din </a:t>
            </a:r>
            <a:r>
              <a:rPr lang="en-US" sz="2400" dirty="0" err="1" smtClean="0">
                <a:solidFill>
                  <a:srgbClr val="FF0000"/>
                </a:solidFill>
              </a:rPr>
              <a:t>lucrarea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f</a:t>
            </a:r>
            <a:r>
              <a:rPr lang="en-US" sz="2400" dirty="0" err="1" smtClean="0">
                <a:solidFill>
                  <a:srgbClr val="FF0000"/>
                </a:solidFill>
              </a:rPr>
              <a:t>inală</a:t>
            </a:r>
            <a:r>
              <a:rPr lang="en-US" sz="2400" dirty="0" smtClean="0">
                <a:solidFill>
                  <a:srgbClr val="FF0000"/>
                </a:solidFill>
              </a:rPr>
              <a:t> de </a:t>
            </a:r>
            <a:r>
              <a:rPr lang="en-US" sz="2400" dirty="0" err="1" smtClean="0">
                <a:solidFill>
                  <a:srgbClr val="FF0000"/>
                </a:solidFill>
              </a:rPr>
              <a:t>laborator</a:t>
            </a:r>
            <a:r>
              <a:rPr lang="en-US" sz="2400" dirty="0" smtClean="0">
                <a:solidFill>
                  <a:srgbClr val="FF0000"/>
                </a:solidFill>
              </a:rPr>
              <a:t> (test </a:t>
            </a:r>
            <a:r>
              <a:rPr lang="en-US" sz="2400" dirty="0" err="1" smtClean="0">
                <a:solidFill>
                  <a:srgbClr val="FF0000"/>
                </a:solidFill>
              </a:rPr>
              <a:t>pe</a:t>
            </a:r>
            <a:r>
              <a:rPr lang="en-US" sz="2400" dirty="0" smtClean="0">
                <a:solidFill>
                  <a:srgbClr val="FF0000"/>
                </a:solidFill>
              </a:rPr>
              <a:t> calculator)</a:t>
            </a:r>
          </a:p>
          <a:p>
            <a:pPr marL="0" indent="0">
              <a:buNone/>
            </a:pPr>
            <a:endParaRPr lang="en-US" sz="2400" dirty="0" smtClean="0">
              <a:solidFill>
                <a:srgbClr val="290ADD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879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Restanță</a:t>
            </a:r>
            <a:r>
              <a:rPr lang="en-US" dirty="0" smtClean="0"/>
              <a:t> + </a:t>
            </a:r>
            <a:r>
              <a:rPr lang="en-US" dirty="0" err="1" smtClean="0"/>
              <a:t>reexaminare</a:t>
            </a:r>
            <a:r>
              <a:rPr lang="en-US" dirty="0" smtClean="0"/>
              <a:t> - </a:t>
            </a:r>
            <a:r>
              <a:rPr lang="en-US" dirty="0" err="1" smtClean="0"/>
              <a:t>evaluare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7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E6573EBEF95419FE5CDD911A166BF" ma:contentTypeVersion="0" ma:contentTypeDescription="Create a new document." ma:contentTypeScope="" ma:versionID="0622d8d63da075d68f5ade9ea6d7f54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7ADAB6-BB30-456D-82C6-019A3E6F46EC}"/>
</file>

<file path=customXml/itemProps2.xml><?xml version="1.0" encoding="utf-8"?>
<ds:datastoreItem xmlns:ds="http://schemas.openxmlformats.org/officeDocument/2006/customXml" ds:itemID="{7A7B7E46-30D8-4289-96F9-70A239F16271}"/>
</file>

<file path=customXml/itemProps3.xml><?xml version="1.0" encoding="utf-8"?>
<ds:datastoreItem xmlns:ds="http://schemas.openxmlformats.org/officeDocument/2006/customXml" ds:itemID="{FD93ED2D-FDA3-494A-8A88-6F9D26D5323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15820</TotalTime>
  <Words>1725</Words>
  <Application>Microsoft Macintosh PowerPoint</Application>
  <PresentationFormat>On-screen Show (4:3)</PresentationFormat>
  <Paragraphs>402</Paragraphs>
  <Slides>68</Slides>
  <Notes>46</Notes>
  <HiddenSlides>0</HiddenSlides>
  <MMClips>7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fromPrest</vt:lpstr>
      <vt:lpstr>1_fromPrest</vt:lpstr>
      <vt:lpstr>2_fromPrest</vt:lpstr>
      <vt:lpstr>3_fromPrest</vt:lpstr>
      <vt:lpstr>Office Theme</vt:lpstr>
      <vt:lpstr>PhotoSuite Image</vt:lpstr>
      <vt:lpstr>Equation</vt:lpstr>
      <vt:lpstr>Concepte și aplicații în  Vederea Artificială </vt:lpstr>
      <vt:lpstr>Noi = cei care predăm</vt:lpstr>
      <vt:lpstr>Voi = studenții de la opțional</vt:lpstr>
      <vt:lpstr>Cuprinsul cursului de azi</vt:lpstr>
      <vt:lpstr>Structura primului semestru</vt:lpstr>
      <vt:lpstr>Orar</vt:lpstr>
      <vt:lpstr>Materiale</vt:lpstr>
      <vt:lpstr>Examen - evaluare</vt:lpstr>
      <vt:lpstr>Restanță + reexaminare - evaluare</vt:lpstr>
      <vt:lpstr>Mărire - evaluare</vt:lpstr>
      <vt:lpstr>Regulament de integritate</vt:lpstr>
      <vt:lpstr>Recomandări privind interacțiunea pe TEAMS</vt:lpstr>
      <vt:lpstr>Ce este Vederea Artificială?</vt:lpstr>
      <vt:lpstr>Testul Turing</vt:lpstr>
      <vt:lpstr>Testul Turing</vt:lpstr>
      <vt:lpstr>Testul “total” al lui Turing</vt:lpstr>
      <vt:lpstr>Ce este vederea artificială? </vt:lpstr>
      <vt:lpstr>Ce este vederea artificială?</vt:lpstr>
      <vt:lpstr>Scopul vederii artificiale</vt:lpstr>
      <vt:lpstr>Scopul vederii artificiale</vt:lpstr>
      <vt:lpstr>Ce informații extragem?</vt:lpstr>
      <vt:lpstr>Date vizuale în 1963</vt:lpstr>
      <vt:lpstr>Date vizuale în 2020</vt:lpstr>
      <vt:lpstr>Exemplu de vedere artificială</vt:lpstr>
      <vt:lpstr>Exemplu de vedere artificială</vt:lpstr>
      <vt:lpstr>Aplicații de succes în Vederea Artificială</vt:lpstr>
      <vt:lpstr>Traducere automată</vt:lpstr>
      <vt:lpstr>Maşini fără şofer</vt:lpstr>
      <vt:lpstr>Maşini fără şofer - Google</vt:lpstr>
      <vt:lpstr>Recunoaşterea optică a caracterelor (OCR)</vt:lpstr>
      <vt:lpstr>Detectarea facială</vt:lpstr>
      <vt:lpstr>Smile detection?</vt:lpstr>
      <vt:lpstr>Detectarea facială pentru protejarea identității</vt:lpstr>
      <vt:lpstr>PowerPoint Presentation</vt:lpstr>
      <vt:lpstr>Tenis: sistemul Hawk-eye</vt:lpstr>
      <vt:lpstr>Tenis: sistemul Hawk-eye</vt:lpstr>
      <vt:lpstr>Fotbal: sistemul Goal Line</vt:lpstr>
      <vt:lpstr>Fotbal: sistemul Goal Line</vt:lpstr>
      <vt:lpstr>Căutare vizuală</vt:lpstr>
      <vt:lpstr>Prevenirea accidentelor</vt:lpstr>
      <vt:lpstr>Prevenirea accidentelor</vt:lpstr>
      <vt:lpstr>Interacțiune vizuală: Xbox Kinect</vt:lpstr>
      <vt:lpstr>Aplicații în Vederea Artificială</vt:lpstr>
      <vt:lpstr>Structura cursului de  Vedere Artificială</vt:lpstr>
      <vt:lpstr>Structura cursului</vt:lpstr>
      <vt:lpstr>PowerPoint Presentation</vt:lpstr>
      <vt:lpstr>PowerPoint Presentation</vt:lpstr>
      <vt:lpstr>Structura cursului</vt:lpstr>
      <vt:lpstr>Structura cursului opțional</vt:lpstr>
      <vt:lpstr>Structura cursului opțional</vt:lpstr>
      <vt:lpstr>Structura cursului opțional</vt:lpstr>
      <vt:lpstr>Structura cursului opțional</vt:lpstr>
      <vt:lpstr>Structura cursului opțional</vt:lpstr>
      <vt:lpstr>Structura cursului opțional</vt:lpstr>
      <vt:lpstr>Structura cursului opțional</vt:lpstr>
      <vt:lpstr>Bibliografie</vt:lpstr>
      <vt:lpstr>Bibliografie</vt:lpstr>
      <vt:lpstr>Formarea imaginilor</vt:lpstr>
      <vt:lpstr>Formarea imaginilor</vt:lpstr>
      <vt:lpstr>Camere digitale</vt:lpstr>
      <vt:lpstr>PowerPoint Presentation</vt:lpstr>
      <vt:lpstr>PowerPoint Presentation</vt:lpstr>
      <vt:lpstr>PowerPoint Presentation</vt:lpstr>
      <vt:lpstr>RGB2GRAY</vt:lpstr>
      <vt:lpstr>Imagini privite ca funcții</vt:lpstr>
      <vt:lpstr>Imagini digitale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232</cp:revision>
  <dcterms:created xsi:type="dcterms:W3CDTF">2014-09-11T11:15:46Z</dcterms:created>
  <dcterms:modified xsi:type="dcterms:W3CDTF">2020-10-07T06:32:52Z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0x010100F33E6573EBEF95419FE5CDD911A166BF</vt:lpwstr>
  </property>
</Properties>
</file>